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5" r:id="rId7"/>
    <p:sldId id="263" r:id="rId8"/>
    <p:sldId id="259" r:id="rId9"/>
    <p:sldId id="260" r:id="rId10"/>
    <p:sldId id="262" r:id="rId11"/>
    <p:sldId id="264" r:id="rId12"/>
    <p:sldId id="261" r:id="rId13"/>
    <p:sldId id="266" r:id="rId14"/>
    <p:sldId id="267" r:id="rId15"/>
    <p:sldId id="274" r:id="rId16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26" autoAdjust="0"/>
    <p:restoredTop sz="94184" autoAdjust="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outlineViewPr>
    <p:cViewPr>
      <p:scale>
        <a:sx n="33" d="100"/>
        <a:sy n="33" d="100"/>
      </p:scale>
      <p:origin x="0" y="-80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 dirty="0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7287DA1-20D1-41E3-967F-C11A59B80740}" type="datetimeFigureOut">
              <a:rPr lang="ar-SA" smtClean="0"/>
            </a:fld>
            <a:endParaRPr lang="ar-SA" dirty="0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 dirty="0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D87335F-9200-4FA2-9816-B434AC521D9C}" type="slidenum">
              <a:rPr lang="ar-SA" smtClean="0"/>
            </a:fld>
            <a:endParaRPr lang="ar-S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335F-9200-4FA2-9816-B434AC521D9C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335F-9200-4FA2-9816-B434AC521D9C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335F-9200-4FA2-9816-B434AC521D9C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dirty="0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960D6-2D27-49F3-A893-040AC2BE671D}" type="datetimeFigureOut">
              <a:rPr lang="ar-SA" smtClean="0"/>
            </a:fld>
            <a:endParaRPr lang="ar-S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BF01D-8781-4064-A49A-0648A0E8150E}" type="slidenum">
              <a:rPr lang="ar-SA" smtClean="0"/>
            </a:fld>
            <a:endParaRPr lang="ar-S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jpe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/>
          <p:cNvSpPr>
            <a:spLocks noGrp="1"/>
          </p:cNvSpPr>
          <p:nvPr>
            <p:ph type="ctrTitle"/>
          </p:nvPr>
        </p:nvSpPr>
        <p:spPr>
          <a:xfrm>
            <a:off x="-44245" y="0"/>
            <a:ext cx="12192000" cy="6886669"/>
          </a:xfrm>
          <a:ln w="76200">
            <a:solidFill>
              <a:srgbClr val="7030A0"/>
            </a:solidFill>
          </a:ln>
        </p:spPr>
        <p:txBody>
          <a:bodyPr/>
          <a:lstStyle/>
          <a:p>
            <a:endParaRPr lang="ar-SA" dirty="0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ar-SA" dirty="0"/>
          </a:p>
        </p:txBody>
      </p:sp>
      <p:sp>
        <p:nvSpPr>
          <p:cNvPr id="6" name="مستطيل ذو زوايا قطرية مستديرة 5"/>
          <p:cNvSpPr/>
          <p:nvPr/>
        </p:nvSpPr>
        <p:spPr>
          <a:xfrm>
            <a:off x="2521265" y="404175"/>
            <a:ext cx="6049772" cy="1627095"/>
          </a:xfrm>
          <a:prstGeom prst="round2DiagRect">
            <a:avLst/>
          </a:prstGeom>
          <a:solidFill>
            <a:srgbClr val="7030A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HCI</a:t>
            </a:r>
            <a:endParaRPr lang="en-US" sz="4400" b="1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PROJECT</a:t>
            </a:r>
            <a:endParaRPr lang="ar-SA" sz="3600" b="1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5" y="2030504"/>
            <a:ext cx="8734426" cy="47183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وسيلة شرح بيضاوية 8"/>
          <p:cNvSpPr/>
          <p:nvPr/>
        </p:nvSpPr>
        <p:spPr>
          <a:xfrm>
            <a:off x="9229374" y="3119202"/>
            <a:ext cx="2626343" cy="1169894"/>
          </a:xfrm>
          <a:prstGeom prst="wedgeEllipseCallout">
            <a:avLst/>
          </a:prstGeom>
          <a:solidFill>
            <a:srgbClr val="7030A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Life is available to everyone</a:t>
            </a:r>
            <a:endParaRPr lang="ar-SA" sz="2400" dirty="0">
              <a:solidFill>
                <a:schemeClr val="bg1"/>
              </a:solidFill>
            </a:endParaRPr>
          </a:p>
        </p:txBody>
      </p:sp>
      <p:sp>
        <p:nvSpPr>
          <p:cNvPr id="8" name="موجة 7"/>
          <p:cNvSpPr/>
          <p:nvPr/>
        </p:nvSpPr>
        <p:spPr>
          <a:xfrm>
            <a:off x="9280941" y="735051"/>
            <a:ext cx="2574133" cy="1296265"/>
          </a:xfrm>
          <a:prstGeom prst="wave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We care</a:t>
            </a:r>
            <a:endParaRPr lang="ar-SA" sz="32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-32090" t="-452822" r="-30529" b="402144"/>
          <a:stretch>
            <a:fillRect/>
          </a:stretch>
        </p:blipFill>
        <p:spPr>
          <a:xfrm>
            <a:off x="588010" y="1399540"/>
            <a:ext cx="1522095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algn="ctr">
              <a:spcBef>
                <a:spcPts val="1000"/>
              </a:spcBef>
            </a:pPr>
            <a:r>
              <a:rPr lang="en-US" sz="4800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Sketch</a:t>
            </a:r>
            <a:br>
              <a:rPr lang="ar-SA" sz="4800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ar-SA" sz="4800" b="1" dirty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عنصر نائب للمحتوى 4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0" y="928370"/>
            <a:ext cx="1374140" cy="2401570"/>
          </a:xfr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15" y="913765"/>
            <a:ext cx="1492250" cy="2415540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5" y="951230"/>
            <a:ext cx="1392555" cy="2391410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35" y="951230"/>
            <a:ext cx="1349375" cy="2415540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947420"/>
            <a:ext cx="1370330" cy="2395220"/>
          </a:xfrm>
          <a:prstGeom prst="rect">
            <a:avLst/>
          </a:prstGeom>
        </p:spPr>
      </p:pic>
      <p:pic>
        <p:nvPicPr>
          <p:cNvPr id="10" name="صورة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00" y="928370"/>
            <a:ext cx="1333500" cy="2404745"/>
          </a:xfrm>
          <a:prstGeom prst="rect">
            <a:avLst/>
          </a:prstGeom>
        </p:spPr>
      </p:pic>
      <p:pic>
        <p:nvPicPr>
          <p:cNvPr id="11" name="صورة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820" y="913765"/>
            <a:ext cx="1313180" cy="2415540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" y="3929060"/>
            <a:ext cx="1601409" cy="2586037"/>
          </a:xfrm>
          <a:prstGeom prst="rect">
            <a:avLst/>
          </a:prstGeom>
        </p:spPr>
      </p:pic>
      <p:pic>
        <p:nvPicPr>
          <p:cNvPr id="13" name="صورة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24" y="3929059"/>
            <a:ext cx="1538932" cy="2586038"/>
          </a:xfrm>
          <a:prstGeom prst="rect">
            <a:avLst/>
          </a:prstGeom>
        </p:spPr>
      </p:pic>
      <p:pic>
        <p:nvPicPr>
          <p:cNvPr id="14" name="صورة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56" y="3929060"/>
            <a:ext cx="1546359" cy="2586037"/>
          </a:xfrm>
          <a:prstGeom prst="rect">
            <a:avLst/>
          </a:prstGeom>
        </p:spPr>
      </p:pic>
      <p:pic>
        <p:nvPicPr>
          <p:cNvPr id="15" name="صورة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003" y="3929059"/>
            <a:ext cx="1493624" cy="2572666"/>
          </a:xfrm>
          <a:prstGeom prst="rect">
            <a:avLst/>
          </a:prstGeom>
        </p:spPr>
      </p:pic>
      <p:pic>
        <p:nvPicPr>
          <p:cNvPr id="16" name="صورة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03" y="3942431"/>
            <a:ext cx="1494645" cy="2539331"/>
          </a:xfrm>
          <a:prstGeom prst="rect">
            <a:avLst/>
          </a:prstGeom>
        </p:spPr>
      </p:pic>
      <p:pic>
        <p:nvPicPr>
          <p:cNvPr id="17" name="صورة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44" y="3929059"/>
            <a:ext cx="1541544" cy="2552703"/>
          </a:xfrm>
          <a:prstGeom prst="rect">
            <a:avLst/>
          </a:prstGeom>
        </p:spPr>
      </p:pic>
      <p:pic>
        <p:nvPicPr>
          <p:cNvPr id="18" name="صورة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60" y="3929059"/>
            <a:ext cx="1438555" cy="2552703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5"/>
          <a:stretch>
            <a:fillRect/>
          </a:stretch>
        </p:blipFill>
        <p:spPr>
          <a:xfrm>
            <a:off x="139065" y="862965"/>
            <a:ext cx="1595755" cy="2503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129723" y="-827405"/>
            <a:ext cx="3932237" cy="1600200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Wireframe</a:t>
            </a:r>
            <a:endParaRPr lang="en-US" sz="4000" b="1" dirty="0" smtClean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7" name="Content Placeholder 26" descr="لقطة شاشة 2023-12-06 11105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1265" y="894080"/>
            <a:ext cx="9474835" cy="59639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7715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Mockup</a:t>
            </a:r>
            <a:endParaRPr lang="ar-SA" b="1" dirty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عنصر نائب للمحتوى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24"/>
            <a:ext cx="12191999" cy="608647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0545" cy="1325880"/>
          </a:xfrm>
        </p:spPr>
        <p:txBody>
          <a:bodyPr/>
          <a:p>
            <a:r>
              <a:rPr lang="en-US" altLang="en-US" sz="6000" b="1">
                <a:ln w="15875"/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latin typeface="Blackadder ITC" panose="04020505051007020D02" charset="0"/>
                <a:cs typeface="Blackadder ITC" panose="04020505051007020D02" charset="0"/>
              </a:rPr>
              <a:t>wecare</a:t>
            </a:r>
            <a:endParaRPr lang="en-US" altLang="en-US" sz="6000" b="1">
              <a:ln w="15875"/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latin typeface="Blackadder ITC" panose="04020505051007020D02" charset="0"/>
              <a:cs typeface="Blackadder ITC" panose="04020505051007020D0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45" y="1325880"/>
            <a:ext cx="10515600" cy="4351338"/>
          </a:xfrm>
        </p:spPr>
        <p:txBody>
          <a:bodyPr>
            <a:normAutofit fontScale="40000"/>
          </a:bodyPr>
          <a:p>
            <a:pPr marL="0" indent="0" algn="l">
              <a:buNone/>
            </a:pPr>
            <a:r>
              <a:rPr lang="en-US" altLang="en-US" sz="8000">
                <a:latin typeface="Andalus" panose="02020603050405020304" charset="0"/>
                <a:cs typeface="Andalus" panose="02020603050405020304" charset="0"/>
              </a:rPr>
              <a:t>Name of students in the project</a:t>
            </a:r>
            <a:r>
              <a:rPr lang="en-US" altLang="en-US" sz="8000">
                <a:latin typeface="Aldhabi" panose="01000000000000000000" charset="0"/>
                <a:cs typeface="Aldhabi" panose="01000000000000000000" charset="0"/>
              </a:rPr>
              <a:t>:</a:t>
            </a:r>
            <a:endParaRPr lang="en-US" altLang="en-US" sz="8000">
              <a:latin typeface="Aldhabi" panose="01000000000000000000" charset="0"/>
              <a:cs typeface="Aldhabi" panose="01000000000000000000" charset="0"/>
            </a:endParaRPr>
          </a:p>
          <a:p>
            <a:pPr marL="0" indent="0" algn="l">
              <a:buNone/>
            </a:pPr>
            <a:endParaRPr lang="en-US" altLang="en-US" sz="4400">
              <a:latin typeface="Aldhabi" panose="01000000000000000000" charset="0"/>
              <a:cs typeface="Aldhabi" panose="01000000000000000000" charset="0"/>
            </a:endParaRPr>
          </a:p>
          <a:p>
            <a:pPr marL="0" indent="0" algn="l">
              <a:buNone/>
            </a:pPr>
            <a:r>
              <a:rPr lang="en-US">
                <a:sym typeface="+mn-ea"/>
              </a:rPr>
              <a:t>  </a:t>
            </a:r>
            <a:r>
              <a:rPr lang="en-US" sz="5335">
                <a:sym typeface="+mn-ea"/>
              </a:rPr>
              <a:t>                   fatma ben ali alhajj</a:t>
            </a:r>
            <a:endParaRPr lang="en-US" sz="5335"/>
          </a:p>
          <a:p>
            <a:pPr marL="0" indent="0" algn="l">
              <a:buNone/>
            </a:pPr>
            <a:r>
              <a:rPr lang="en-US" sz="5335">
                <a:sym typeface="+mn-ea"/>
              </a:rPr>
              <a:t>afnan alafif                               rawan suwaidan</a:t>
            </a:r>
            <a:endParaRPr lang="en-US" sz="5335"/>
          </a:p>
          <a:p>
            <a:pPr marL="0" indent="0" algn="l">
              <a:buNone/>
            </a:pPr>
            <a:endParaRPr lang="en-US" sz="5335"/>
          </a:p>
          <a:p>
            <a:pPr marL="0" indent="0" algn="l">
              <a:buNone/>
            </a:pPr>
            <a:r>
              <a:rPr lang="en-US" sz="5335">
                <a:sym typeface="+mn-ea"/>
              </a:rPr>
              <a:t>alaa alawadi                                 </a:t>
            </a:r>
            <a:r>
              <a:rPr lang="en-US" sz="5335">
                <a:sym typeface="+mn-ea"/>
              </a:rPr>
              <a:t>hafsa salah</a:t>
            </a:r>
            <a:endParaRPr lang="en-US" sz="5335">
              <a:sym typeface="+mn-ea"/>
            </a:endParaRPr>
          </a:p>
          <a:p>
            <a:pPr marL="0" indent="0" algn="l">
              <a:buNone/>
            </a:pPr>
            <a:endParaRPr lang="en-US" altLang="en-US" sz="5600">
              <a:latin typeface="Aldhabi" panose="01000000000000000000" charset="0"/>
              <a:cs typeface="Aldhabi" panose="01000000000000000000" charset="0"/>
            </a:endParaRPr>
          </a:p>
          <a:p>
            <a:pPr marL="0" indent="0" algn="r">
              <a:buNone/>
            </a:pPr>
            <a:r>
              <a:rPr lang="ar-SA" altLang="en-US" sz="8000">
                <a:latin typeface="Aldhabi" panose="01000000000000000000" charset="0"/>
                <a:cs typeface="Aldhabi" panose="01000000000000000000" charset="0"/>
                <a:sym typeface="+mn-ea"/>
              </a:rPr>
              <a:t>اشراف</a:t>
            </a:r>
            <a:r>
              <a:rPr lang="ar-SA" altLang="en-US" sz="8000">
                <a:sym typeface="+mn-ea"/>
              </a:rPr>
              <a:t>:</a:t>
            </a:r>
            <a:endParaRPr lang="en-US" sz="8000">
              <a:sym typeface="+mn-ea"/>
            </a:endParaRPr>
          </a:p>
          <a:p>
            <a:pPr marL="0" indent="0" algn="r">
              <a:buNone/>
            </a:pPr>
            <a:r>
              <a:rPr lang="en-US" altLang="en-US" sz="8000">
                <a:latin typeface="Aldhabi" panose="01000000000000000000" charset="0"/>
                <a:cs typeface="Aldhabi" panose="01000000000000000000" charset="0"/>
              </a:rPr>
              <a:t>Mr. Rami Aldhaibani</a:t>
            </a:r>
            <a:endParaRPr lang="en-US" altLang="en-US" sz="8000">
              <a:latin typeface="Aldhabi" panose="01000000000000000000" charset="0"/>
              <a:cs typeface="Aldhabi" panose="01000000000000000000" charset="0"/>
            </a:endParaRPr>
          </a:p>
        </p:txBody>
      </p:sp>
      <p:sp>
        <p:nvSpPr>
          <p:cNvPr id="6" name="مخطط انسيابي: بيانات مخزّنة 5"/>
          <p:cNvSpPr/>
          <p:nvPr/>
        </p:nvSpPr>
        <p:spPr>
          <a:xfrm>
            <a:off x="10583544" y="0"/>
            <a:ext cx="1608583" cy="6858000"/>
          </a:xfrm>
          <a:prstGeom prst="flowChartOnlineStorage">
            <a:avLst/>
          </a:prstGeom>
          <a:solidFill>
            <a:srgbClr val="7030A0">
              <a:alpha val="5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p>
            <a:pPr algn="ctr"/>
            <a:endParaRPr lang="ar-S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0" y="103239"/>
            <a:ext cx="17417845" cy="7315200"/>
          </a:xfrm>
          <a:solidFill>
            <a:schemeClr val="bg1"/>
          </a:solidFill>
          <a:ln w="88900" cmpd="sng">
            <a:solidFill>
              <a:srgbClr val="7030A0"/>
            </a:solidFill>
          </a:ln>
        </p:spPr>
        <p:txBody>
          <a:bodyPr>
            <a:normAutofit fontScale="90000" lnSpcReduction="20000"/>
          </a:bodyPr>
          <a:lstStyle/>
          <a:p>
            <a:pPr marL="0" indent="0" algn="l">
              <a:buNone/>
            </a:pPr>
            <a:endParaRPr lang="ar-SA" b="1" dirty="0">
              <a:solidFill>
                <a:schemeClr val="accent6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b="1" dirty="0" smtClean="0">
                <a:solidFill>
                  <a:schemeClr val="accent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  </a:t>
            </a:r>
            <a:r>
              <a:rPr lang="en-US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Problem Definition</a:t>
            </a:r>
            <a:endParaRPr lang="en-US" b="1" dirty="0" smtClean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endParaRPr lang="en-US" b="1" dirty="0" smtClean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latin typeface="ArialMT"/>
                <a:cs typeface="Akhbar MT" pitchFamily="2" charset="-78"/>
              </a:rPr>
              <a:t>  Due </a:t>
            </a:r>
            <a:r>
              <a:rPr lang="en-US" sz="2000" b="1" dirty="0">
                <a:latin typeface="ArialMT"/>
                <a:cs typeface="Akhbar MT" pitchFamily="2" charset="-78"/>
              </a:rPr>
              <a:t>to the difficulties faced by people with disabilities in obtaining their supplies, and </a:t>
            </a:r>
            <a:r>
              <a:rPr lang="en-US" sz="2000" b="1" dirty="0" smtClean="0">
                <a:latin typeface="ArialMT"/>
                <a:cs typeface="Akhbar MT" pitchFamily="2" charset="-78"/>
              </a:rPr>
              <a:t>their </a:t>
            </a:r>
            <a:endParaRPr lang="en-US" sz="2000" b="1" dirty="0">
              <a:latin typeface="ArialMT"/>
              <a:cs typeface="Akhbar MT" pitchFamily="2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latin typeface="ArialMT"/>
                <a:cs typeface="Akhbar MT" pitchFamily="2" charset="-78"/>
              </a:rPr>
              <a:t>  lack </a:t>
            </a:r>
            <a:r>
              <a:rPr lang="en-US" sz="2000" b="1" dirty="0">
                <a:latin typeface="ArialMT"/>
                <a:cs typeface="Akhbar MT" pitchFamily="2" charset="-78"/>
              </a:rPr>
              <a:t>of widespread availability in the markets, obtaining them may require traveling to other</a:t>
            </a:r>
            <a:endParaRPr lang="en-US" sz="2000" b="1" dirty="0">
              <a:latin typeface="ArialMT"/>
              <a:cs typeface="Akhbar MT" pitchFamily="2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latin typeface="ArialMT"/>
                <a:cs typeface="Akhbar MT" pitchFamily="2" charset="-78"/>
              </a:rPr>
              <a:t> countries .</a:t>
            </a:r>
            <a:endParaRPr lang="en-US" sz="2000" b="1" dirty="0">
              <a:latin typeface="ArialMT"/>
              <a:cs typeface="Akhbar MT" pitchFamily="2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latin typeface="ArialMT"/>
                <a:cs typeface="Akhbar MT" pitchFamily="2" charset="-78"/>
              </a:rPr>
              <a:t>  …And </a:t>
            </a:r>
            <a:r>
              <a:rPr lang="en-US" sz="2000" b="1" dirty="0">
                <a:latin typeface="ArialMT"/>
                <a:cs typeface="Akhbar MT" pitchFamily="2" charset="-78"/>
              </a:rPr>
              <a:t>not highlighting them in the desired way like other </a:t>
            </a:r>
            <a:r>
              <a:rPr lang="en-US" sz="2000" b="1" dirty="0" smtClean="0">
                <a:latin typeface="ArialMT"/>
                <a:cs typeface="Akhbar MT" pitchFamily="2" charset="-78"/>
              </a:rPr>
              <a:t>people .</a:t>
            </a:r>
            <a:endParaRPr lang="en-US" b="1" dirty="0" smtClean="0">
              <a:solidFill>
                <a:schemeClr val="accent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b="1" dirty="0" smtClean="0">
                <a:solidFill>
                  <a:schemeClr val="accent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b="1" dirty="0" smtClean="0">
              <a:solidFill>
                <a:schemeClr val="accent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b="1" dirty="0" smtClean="0">
                <a:solidFill>
                  <a:schemeClr val="accent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Goals of </a:t>
            </a:r>
            <a:r>
              <a:rPr lang="en-US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roject </a:t>
            </a:r>
            <a:endParaRPr lang="en-US" b="1" dirty="0" smtClean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endParaRPr lang="en-US" b="1" dirty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200" b="1" dirty="0" smtClean="0">
                <a:solidFill>
                  <a:schemeClr val="accent5"/>
                </a:solidFill>
                <a:latin typeface="ArialMT"/>
              </a:rPr>
              <a:t>  </a:t>
            </a:r>
            <a:r>
              <a:rPr lang="en-US" sz="2200" b="1" dirty="0" smtClean="0">
                <a:solidFill>
                  <a:srgbClr val="7030A0"/>
                </a:solidFill>
                <a:latin typeface="ArialMT"/>
              </a:rPr>
              <a:t>1_</a:t>
            </a:r>
            <a:r>
              <a:rPr lang="en-US" sz="2200" b="1" dirty="0" smtClean="0">
                <a:latin typeface="ArialMT"/>
              </a:rPr>
              <a:t> Creating </a:t>
            </a:r>
            <a:r>
              <a:rPr lang="en-US" sz="2200" b="1" dirty="0">
                <a:latin typeface="ArialMT"/>
              </a:rPr>
              <a:t>an integrated program that serves people with disabilities in multiple </a:t>
            </a:r>
            <a:r>
              <a:rPr lang="en-US" sz="2200" b="1" dirty="0" smtClean="0">
                <a:latin typeface="ArialMT"/>
              </a:rPr>
              <a:t>ways .</a:t>
            </a:r>
            <a:endParaRPr lang="en-US" sz="2200" b="1" dirty="0" smtClean="0">
              <a:latin typeface="ArialMT"/>
            </a:endParaRPr>
          </a:p>
          <a:p>
            <a:pPr marL="0" indent="0" algn="l">
              <a:buNone/>
            </a:pPr>
            <a:endParaRPr lang="en-US" sz="2200" b="1" dirty="0">
              <a:latin typeface="ArialMT"/>
            </a:endParaRPr>
          </a:p>
          <a:p>
            <a:pPr marL="0" indent="0" algn="l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ArialMT"/>
              </a:rPr>
              <a:t>  2_</a:t>
            </a:r>
            <a:r>
              <a:rPr lang="en-US" sz="2200" b="1" dirty="0" smtClean="0">
                <a:latin typeface="ArialMT"/>
              </a:rPr>
              <a:t> Facilitating </a:t>
            </a:r>
            <a:r>
              <a:rPr lang="en-US" sz="2200" b="1" dirty="0">
                <a:latin typeface="ArialMT"/>
              </a:rPr>
              <a:t>the smooth access of people with disabilities to their supplies, without </a:t>
            </a:r>
            <a:r>
              <a:rPr lang="en-US" sz="2200" b="1" dirty="0" smtClean="0">
                <a:latin typeface="ArialMT"/>
              </a:rPr>
              <a:t>the </a:t>
            </a:r>
            <a:endParaRPr lang="en-US" sz="2200" b="1" dirty="0">
              <a:latin typeface="ArialMT"/>
            </a:endParaRPr>
          </a:p>
          <a:p>
            <a:pPr marL="0" indent="0" algn="l">
              <a:buNone/>
            </a:pPr>
            <a:r>
              <a:rPr lang="en-US" sz="2200" b="1" dirty="0" smtClean="0">
                <a:latin typeface="ArialMT"/>
              </a:rPr>
              <a:t>   need </a:t>
            </a:r>
            <a:r>
              <a:rPr lang="en-US" sz="2200" b="1" dirty="0">
                <a:latin typeface="ArialMT"/>
              </a:rPr>
              <a:t>to search and </a:t>
            </a:r>
            <a:r>
              <a:rPr lang="en-US" sz="2200" b="1" dirty="0" smtClean="0">
                <a:latin typeface="ArialMT"/>
              </a:rPr>
              <a:t>travel .</a:t>
            </a:r>
            <a:endParaRPr lang="en-US" sz="2200" b="1" dirty="0" smtClean="0">
              <a:latin typeface="ArialMT"/>
            </a:endParaRPr>
          </a:p>
          <a:p>
            <a:pPr marL="0" indent="0" algn="l">
              <a:buNone/>
            </a:pPr>
            <a:endParaRPr lang="en-US" sz="2200" b="1" dirty="0">
              <a:latin typeface="ArialMT"/>
            </a:endParaRPr>
          </a:p>
          <a:p>
            <a:pPr marL="0" indent="0" algn="l">
              <a:buNone/>
            </a:pPr>
            <a:r>
              <a:rPr lang="en-US" sz="2200" b="1" dirty="0" smtClean="0">
                <a:solidFill>
                  <a:schemeClr val="accent5"/>
                </a:solidFill>
                <a:latin typeface="ArialMT"/>
              </a:rPr>
              <a:t>  </a:t>
            </a:r>
            <a:r>
              <a:rPr lang="en-US" sz="2200" b="1" dirty="0" smtClean="0">
                <a:solidFill>
                  <a:srgbClr val="7030A0"/>
                </a:solidFill>
                <a:latin typeface="ArialMT"/>
              </a:rPr>
              <a:t>3_</a:t>
            </a:r>
            <a:r>
              <a:rPr lang="en-US" sz="2200" b="1" dirty="0" smtClean="0">
                <a:solidFill>
                  <a:schemeClr val="accent5"/>
                </a:solidFill>
                <a:latin typeface="ArialMT"/>
              </a:rPr>
              <a:t> </a:t>
            </a:r>
            <a:r>
              <a:rPr lang="en-US" sz="2200" b="1" dirty="0" smtClean="0">
                <a:latin typeface="ArialMT"/>
              </a:rPr>
              <a:t>Providing </a:t>
            </a:r>
            <a:r>
              <a:rPr lang="en-US" sz="2200" b="1" dirty="0">
                <a:latin typeface="ArialMT"/>
              </a:rPr>
              <a:t>a full medical staff to serve them and answer their </a:t>
            </a:r>
            <a:r>
              <a:rPr lang="en-US" sz="2200" b="1" dirty="0" smtClean="0">
                <a:latin typeface="ArialMT"/>
              </a:rPr>
              <a:t>inquiries .</a:t>
            </a:r>
            <a:endParaRPr lang="en-US" sz="2200" b="1" dirty="0" smtClean="0">
              <a:latin typeface="ArialMT"/>
            </a:endParaRPr>
          </a:p>
          <a:p>
            <a:pPr marL="0" indent="0" algn="l">
              <a:buNone/>
            </a:pPr>
            <a:endParaRPr lang="en-US" sz="2200" b="1" dirty="0">
              <a:latin typeface="ArialMT"/>
            </a:endParaRPr>
          </a:p>
          <a:p>
            <a:pPr marL="0" indent="0" algn="l">
              <a:buNone/>
            </a:pPr>
            <a:r>
              <a:rPr lang="en-US" sz="2200" b="1" dirty="0" smtClean="0">
                <a:solidFill>
                  <a:schemeClr val="accent5"/>
                </a:solidFill>
                <a:latin typeface="ArialMT"/>
              </a:rPr>
              <a:t>  </a:t>
            </a:r>
            <a:r>
              <a:rPr lang="en-US" sz="2200" b="1" dirty="0" smtClean="0">
                <a:solidFill>
                  <a:srgbClr val="7030A0"/>
                </a:solidFill>
                <a:latin typeface="ArialMT"/>
              </a:rPr>
              <a:t>4_</a:t>
            </a:r>
            <a:r>
              <a:rPr lang="en-US" sz="2200" b="1" dirty="0" smtClean="0">
                <a:solidFill>
                  <a:schemeClr val="accent5"/>
                </a:solidFill>
                <a:latin typeface="ArialMT"/>
              </a:rPr>
              <a:t> </a:t>
            </a:r>
            <a:r>
              <a:rPr lang="en-US" sz="2200" b="1" dirty="0" smtClean="0">
                <a:latin typeface="ArialMT"/>
              </a:rPr>
              <a:t>Providing </a:t>
            </a:r>
            <a:r>
              <a:rPr lang="en-US" sz="2200" b="1" dirty="0">
                <a:latin typeface="ArialMT"/>
              </a:rPr>
              <a:t>a special section for donation, targeting cases whose financial level is low, </a:t>
            </a:r>
            <a:r>
              <a:rPr lang="en-US" sz="2200" b="1" dirty="0" smtClean="0">
                <a:latin typeface="ArialMT"/>
              </a:rPr>
              <a:t>such .</a:t>
            </a:r>
            <a:endParaRPr lang="en-US" sz="2200" b="1" dirty="0">
              <a:latin typeface="ArialMT"/>
            </a:endParaRPr>
          </a:p>
          <a:p>
            <a:pPr marL="0" indent="0" algn="l">
              <a:buNone/>
            </a:pPr>
            <a:r>
              <a:rPr lang="en-US" sz="2200" b="1" dirty="0" smtClean="0">
                <a:latin typeface="ArialMT"/>
              </a:rPr>
              <a:t> that </a:t>
            </a:r>
            <a:r>
              <a:rPr lang="en-US" sz="2200" b="1" dirty="0">
                <a:latin typeface="ArialMT"/>
              </a:rPr>
              <a:t>they are unable to provide their </a:t>
            </a:r>
            <a:r>
              <a:rPr lang="en-US" sz="2200" b="1" dirty="0" smtClean="0">
                <a:latin typeface="ArialMT"/>
              </a:rPr>
              <a:t>requirements .</a:t>
            </a:r>
            <a:endParaRPr lang="en-US" sz="2200" b="1" dirty="0" smtClean="0">
              <a:solidFill>
                <a:schemeClr val="accent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200" b="1" dirty="0" smtClean="0">
                <a:solidFill>
                  <a:schemeClr val="accent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ar-SA" b="1" dirty="0" smtClean="0">
                <a:solidFill>
                  <a:schemeClr val="accent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ar-SA" b="1" dirty="0">
              <a:solidFill>
                <a:schemeClr val="accent5"/>
              </a:solidFill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61010"/>
            <a:ext cx="4971415" cy="6167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1" y="0"/>
            <a:ext cx="12191999" cy="6858000"/>
          </a:xfrm>
          <a:ln w="57150">
            <a:solidFill>
              <a:srgbClr val="7030A0"/>
            </a:solidFill>
          </a:ln>
        </p:spPr>
        <p:txBody>
          <a:bodyPr/>
          <a:lstStyle/>
          <a:p>
            <a:pPr marL="0" indent="0" algn="ctr">
              <a:buNone/>
            </a:pPr>
            <a:endParaRPr lang="en-US" sz="3200" b="1" dirty="0" smtClean="0">
              <a:solidFill>
                <a:schemeClr val="accent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44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  </a:t>
            </a:r>
            <a:r>
              <a:rPr lang="en-US" sz="48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Persona</a:t>
            </a:r>
            <a:endParaRPr lang="en-US" sz="4800" b="1" dirty="0" smtClean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Primary user</a:t>
            </a:r>
            <a:endParaRPr lang="en-US" sz="3200" b="1" dirty="0" smtClean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2" name="مستطيل ذو زوايا قطرية مستديرة 11"/>
          <p:cNvSpPr/>
          <p:nvPr/>
        </p:nvSpPr>
        <p:spPr>
          <a:xfrm>
            <a:off x="259556" y="2014538"/>
            <a:ext cx="11672887" cy="4843461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2" algn="ctr"/>
            <a:r>
              <a:rPr lang="en-US" sz="1600" b="1" dirty="0" smtClean="0">
                <a:solidFill>
                  <a:srgbClr val="7030A0"/>
                </a:solidFill>
              </a:rPr>
              <a:t>Name: </a:t>
            </a:r>
            <a:r>
              <a:rPr lang="en-US" sz="1600" b="1" dirty="0" smtClean="0">
                <a:solidFill>
                  <a:schemeClr val="tx1"/>
                </a:solidFill>
              </a:rPr>
              <a:t>George mantea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7030A0"/>
                </a:solidFill>
              </a:rPr>
              <a:t>Background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Date Of Birth: 03/25/1970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Gender: Male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Location: Romania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lvl="0"/>
            <a:r>
              <a:rPr lang="en-US" sz="1600" b="1" dirty="0" smtClean="0">
                <a:solidFill>
                  <a:schemeClr val="tx1"/>
                </a:solidFill>
              </a:rPr>
              <a:t>Work place: ”Coltea“Clinical Hospital, Medic                    </a:t>
            </a:r>
            <a:r>
              <a:rPr lang="en-US" sz="2400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Detailed </a:t>
            </a:r>
            <a:r>
              <a:rPr lang="en-US" sz="24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Deception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       School: "Carol Davila           </a:t>
            </a:r>
            <a:r>
              <a:rPr lang="ar-SA" sz="1600" b="1" dirty="0" smtClean="0">
                <a:solidFill>
                  <a:schemeClr val="tx1"/>
                </a:solidFill>
              </a:rPr>
              <a:t> </a:t>
            </a:r>
            <a:endParaRPr lang="ar-SA" sz="1600" b="1" dirty="0" smtClean="0">
              <a:solidFill>
                <a:schemeClr val="tx1"/>
              </a:solidFill>
            </a:endParaRPr>
          </a:p>
          <a:p>
            <a:pPr algn="ctr"/>
            <a:endParaRPr lang="ar-SA" sz="1400" b="1" dirty="0" smtClean="0">
              <a:solidFill>
                <a:schemeClr val="tx1"/>
              </a:solidFill>
            </a:endParaRPr>
          </a:p>
          <a:p>
            <a:pPr algn="ctr"/>
            <a:endParaRPr lang="ar-SA" sz="1400" b="1" dirty="0" smtClean="0">
              <a:solidFill>
                <a:schemeClr val="tx1"/>
              </a:solidFill>
            </a:endParaRPr>
          </a:p>
          <a:p>
            <a:pPr algn="ctr"/>
            <a:endParaRPr lang="ar-SA" sz="1400" b="1" dirty="0" smtClean="0">
              <a:solidFill>
                <a:schemeClr val="tx1"/>
              </a:solidFill>
            </a:endParaRPr>
          </a:p>
          <a:p>
            <a:pPr algn="ctr"/>
            <a:endParaRPr lang="ar-SA" sz="1400" b="1" dirty="0" smtClean="0">
              <a:solidFill>
                <a:schemeClr val="tx1"/>
              </a:solidFill>
            </a:endParaRPr>
          </a:p>
          <a:p>
            <a:pPr algn="ctr"/>
            <a:endParaRPr lang="ar-SA" sz="1400" b="1" dirty="0" smtClean="0">
              <a:solidFill>
                <a:schemeClr val="tx1"/>
              </a:solidFill>
            </a:endParaRPr>
          </a:p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                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                  </a:t>
            </a:r>
            <a:r>
              <a:rPr lang="en-US" dirty="0" smtClean="0">
                <a:solidFill>
                  <a:schemeClr val="tx1"/>
                </a:solidFill>
              </a:rPr>
              <a:t>             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8" name="صورة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" y="2014855"/>
            <a:ext cx="1598930" cy="1567180"/>
          </a:xfrm>
          <a:prstGeom prst="rect">
            <a:avLst/>
          </a:prstGeom>
        </p:spPr>
      </p:pic>
      <p:sp>
        <p:nvSpPr>
          <p:cNvPr id="2" name="مستطيل 1"/>
          <p:cNvSpPr/>
          <p:nvPr/>
        </p:nvSpPr>
        <p:spPr>
          <a:xfrm>
            <a:off x="5784056" y="4514850"/>
            <a:ext cx="6148387" cy="230742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050" b="1" dirty="0" smtClean="0">
                <a:solidFill>
                  <a:prstClr val="black"/>
                </a:solidFill>
                <a:latin typeface="ArialMT"/>
              </a:rPr>
              <a:t>George </a:t>
            </a:r>
            <a:r>
              <a:rPr lang="en-US" sz="1050" b="1" dirty="0">
                <a:solidFill>
                  <a:prstClr val="black"/>
                </a:solidFill>
                <a:latin typeface="ArialMT"/>
              </a:rPr>
              <a:t>Mantia</a:t>
            </a:r>
            <a:r>
              <a:rPr lang="en-US" sz="1050" b="1" dirty="0">
                <a:solidFill>
                  <a:prstClr val="black"/>
                </a:solidFill>
                <a:latin typeface="ArialMT"/>
              </a:rPr>
              <a:t> is a 42-year-old man who has been practicing medicine</a:t>
            </a:r>
            <a:endParaRPr lang="en-US" sz="1050" b="1" dirty="0">
              <a:solidFill>
                <a:prstClr val="black"/>
              </a:solidFill>
              <a:latin typeface="ArialMT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050" b="1" dirty="0">
                <a:solidFill>
                  <a:prstClr val="black"/>
                </a:solidFill>
                <a:latin typeface="ArialMT"/>
              </a:rPr>
              <a:t>for over 15 years. After graduating from Carol Davila University of Medicine and Pharmacy, he</a:t>
            </a:r>
            <a:endParaRPr lang="en-US" sz="1050" b="1" dirty="0">
              <a:solidFill>
                <a:prstClr val="black"/>
              </a:solidFill>
              <a:latin typeface="ArialMT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050" b="1" dirty="0">
                <a:solidFill>
                  <a:prstClr val="black"/>
                </a:solidFill>
                <a:latin typeface="ArialMT"/>
              </a:rPr>
              <a:t>specifically knew that he would specialize in orthopedics.</a:t>
            </a:r>
            <a:endParaRPr lang="en-US" sz="1050" b="1" dirty="0">
              <a:solidFill>
                <a:prstClr val="black"/>
              </a:solidFill>
              <a:latin typeface="ArialMT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050" b="1" dirty="0">
                <a:solidFill>
                  <a:prstClr val="black"/>
                </a:solidFill>
                <a:latin typeface="ArialMT"/>
              </a:rPr>
              <a:t>. Being a very serious person, he managed to be the first to get the major in the final exam.</a:t>
            </a:r>
            <a:endParaRPr lang="en-US" sz="1050" b="1" dirty="0">
              <a:solidFill>
                <a:prstClr val="black"/>
              </a:solidFill>
              <a:latin typeface="ArialMT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050" b="1" dirty="0">
                <a:solidFill>
                  <a:prstClr val="black"/>
                </a:solidFill>
                <a:latin typeface="ArialMT"/>
              </a:rPr>
              <a:t>His mother, Mary, was diagnosed with Reiter's Syndrome.</a:t>
            </a:r>
            <a:endParaRPr lang="en-US" sz="1050" b="1" dirty="0">
              <a:solidFill>
                <a:prstClr val="black"/>
              </a:solidFill>
              <a:latin typeface="ArialMT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050" b="1" dirty="0">
                <a:solidFill>
                  <a:prstClr val="black"/>
                </a:solidFill>
                <a:latin typeface="ArialMT"/>
              </a:rPr>
              <a:t>He chose to learn and discover more details about this disease. By doing this, he began to</a:t>
            </a:r>
            <a:endParaRPr lang="en-US" sz="1050" b="1" dirty="0">
              <a:solidFill>
                <a:prstClr val="black"/>
              </a:solidFill>
              <a:latin typeface="ArialMT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050" b="1" dirty="0">
                <a:solidFill>
                  <a:prstClr val="black"/>
                </a:solidFill>
                <a:latin typeface="ArialMT"/>
              </a:rPr>
              <a:t>quickly learn and understand everything related to orthopedics</a:t>
            </a: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259715" y="4086860"/>
            <a:ext cx="4315460" cy="277114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rgbClr val="7030A0"/>
              </a:solidFill>
            </a:endParaRPr>
          </a:p>
          <a:p>
            <a:pPr lvl="0" algn="ctr"/>
            <a:r>
              <a:rPr lang="en-US" sz="2400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Main </a:t>
            </a:r>
            <a:r>
              <a:rPr lang="en-US" sz="24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Points </a:t>
            </a:r>
            <a:r>
              <a:rPr lang="ar-SA" sz="24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endParaRPr lang="en-US" sz="2400" b="1" dirty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endParaRPr lang="en-US" b="1" dirty="0">
              <a:solidFill>
                <a:srgbClr val="7030A0"/>
              </a:solidFill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 smtClean="0">
                <a:solidFill>
                  <a:prstClr val="black"/>
                </a:solidFill>
                <a:latin typeface="ArialMT"/>
              </a:rPr>
              <a:t>George </a:t>
            </a:r>
            <a:r>
              <a:rPr lang="en-US" sz="1400" b="1" dirty="0">
                <a:solidFill>
                  <a:prstClr val="black"/>
                </a:solidFill>
                <a:latin typeface="ArialMT"/>
              </a:rPr>
              <a:t>Mantia</a:t>
            </a:r>
            <a:r>
              <a:rPr lang="en-US" sz="1400" b="1" dirty="0">
                <a:solidFill>
                  <a:prstClr val="black"/>
                </a:solidFill>
                <a:latin typeface="ArialMT"/>
              </a:rPr>
              <a:t> is an orthopedic doctor and also runs </a:t>
            </a:r>
            <a:r>
              <a:rPr lang="en-US" sz="1400" b="1" dirty="0" smtClean="0">
                <a:solidFill>
                  <a:prstClr val="black"/>
                </a:solidFill>
                <a:latin typeface="ArialMT"/>
              </a:rPr>
              <a:t>rehabilitation courses </a:t>
            </a:r>
            <a:r>
              <a:rPr lang="en-US" sz="1400" b="1" dirty="0">
                <a:solidFill>
                  <a:prstClr val="black"/>
                </a:solidFill>
                <a:latin typeface="ArialMT"/>
              </a:rPr>
              <a:t>for the </a:t>
            </a:r>
            <a:r>
              <a:rPr lang="en-US" sz="1400" b="1" dirty="0" smtClean="0">
                <a:solidFill>
                  <a:prstClr val="black"/>
                </a:solidFill>
                <a:latin typeface="ArialMT"/>
              </a:rPr>
              <a:t>disabled </a:t>
            </a:r>
            <a:endParaRPr lang="en-US" sz="1400" b="1" dirty="0" smtClean="0">
              <a:solidFill>
                <a:prstClr val="black"/>
              </a:solidFill>
              <a:latin typeface="ArialMT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 smtClean="0">
                <a:solidFill>
                  <a:prstClr val="black"/>
                </a:solidFill>
                <a:latin typeface="ArialMT"/>
              </a:rPr>
              <a:t>He </a:t>
            </a:r>
            <a:r>
              <a:rPr lang="en-US" sz="1400" b="1" dirty="0">
                <a:solidFill>
                  <a:prstClr val="black"/>
                </a:solidFill>
                <a:latin typeface="ArialMT"/>
              </a:rPr>
              <a:t>is 42 years old and graduated from the Carol Davila University of Medicine and Pharmacy.</a:t>
            </a:r>
            <a:endParaRPr lang="en-US" sz="1400" b="1" dirty="0">
              <a:solidFill>
                <a:prstClr val="black"/>
              </a:solidFill>
              <a:latin typeface="ArialMT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prstClr val="black"/>
                </a:solidFill>
                <a:latin typeface="ArialMT"/>
              </a:rPr>
              <a:t>He knows how to use a computer, so he did not have difficulty using </a:t>
            </a:r>
            <a:r>
              <a:rPr lang="en-US" sz="1400" b="1" dirty="0" smtClean="0">
                <a:solidFill>
                  <a:prstClr val="black"/>
                </a:solidFill>
                <a:latin typeface="ArialMT"/>
              </a:rPr>
              <a:t>the application</a:t>
            </a:r>
            <a:r>
              <a:rPr lang="en-US" sz="1400" b="1" dirty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400" b="1" dirty="0" smtClean="0">
                <a:solidFill>
                  <a:prstClr val="black"/>
                </a:solidFill>
                <a:latin typeface="ArialMT"/>
              </a:rPr>
              <a:t>working with </a:t>
            </a:r>
            <a:r>
              <a:rPr lang="en-US" sz="1400" b="1" dirty="0">
                <a:solidFill>
                  <a:prstClr val="black"/>
                </a:solidFill>
                <a:latin typeface="ArialMT"/>
              </a:rPr>
              <a:t>it, and </a:t>
            </a:r>
            <a:r>
              <a:rPr lang="en-US" sz="1400" b="1" dirty="0" smtClean="0">
                <a:solidFill>
                  <a:prstClr val="black"/>
                </a:solidFill>
                <a:latin typeface="ArialMT"/>
              </a:rPr>
              <a:t>posting  inquiries </a:t>
            </a:r>
            <a:r>
              <a:rPr lang="en-US" sz="1400" b="1" dirty="0">
                <a:solidFill>
                  <a:prstClr val="black"/>
                </a:solidFill>
                <a:latin typeface="ArialMT"/>
              </a:rPr>
              <a:t>in </a:t>
            </a:r>
            <a:r>
              <a:rPr lang="en-US" sz="1400" b="1" dirty="0" smtClean="0">
                <a:solidFill>
                  <a:prstClr val="black"/>
                </a:solidFill>
                <a:latin typeface="ArialMT"/>
              </a:rPr>
              <a:t>it</a:t>
            </a:r>
            <a:endParaRPr lang="en-US" sz="1400" b="1" dirty="0">
              <a:solidFill>
                <a:prstClr val="black"/>
              </a:solidFill>
              <a:latin typeface="ArialMT"/>
            </a:endParaRP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prstClr val="black"/>
                </a:solidFill>
                <a:latin typeface="ArialMT"/>
              </a:rPr>
              <a:t>The application does not have to be written in Arabic, it is only fluent in English</a:t>
            </a:r>
            <a:endParaRPr lang="en-US" sz="1400" b="1" dirty="0">
              <a:solidFill>
                <a:prstClr val="black"/>
              </a:solidFill>
            </a:endParaRPr>
          </a:p>
          <a:p>
            <a:pPr algn="ctr"/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en-US" b="1" dirty="0" smtClean="0">
              <a:solidFill>
                <a:srgbClr val="7030A0"/>
              </a:solidFill>
            </a:endParaRPr>
          </a:p>
          <a:p>
            <a:pPr algn="ctr"/>
            <a:endParaRPr lang="ar-SA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4673977" y="393413"/>
            <a:ext cx="2844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Secondary User </a:t>
            </a:r>
            <a:endParaRPr lang="ar-SA" dirty="0"/>
          </a:p>
        </p:txBody>
      </p:sp>
      <p:sp>
        <p:nvSpPr>
          <p:cNvPr id="3" name="مستطيل ذو زوايا قطرية مستديرة 2"/>
          <p:cNvSpPr/>
          <p:nvPr/>
        </p:nvSpPr>
        <p:spPr>
          <a:xfrm>
            <a:off x="659605" y="1345884"/>
            <a:ext cx="10872789" cy="4857748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2" algn="ctr"/>
            <a:r>
              <a:rPr lang="en-US" b="1" dirty="0">
                <a:solidFill>
                  <a:srgbClr val="7030A0"/>
                </a:solidFill>
              </a:rPr>
              <a:t>Name: </a:t>
            </a:r>
            <a:r>
              <a:rPr lang="en-US" sz="1600" b="1" dirty="0" smtClean="0">
                <a:solidFill>
                  <a:prstClr val="black"/>
                </a:solidFill>
              </a:rPr>
              <a:t>Reem</a:t>
            </a:r>
            <a:endParaRPr lang="en-US" sz="1600" b="1" dirty="0" smtClean="0">
              <a:solidFill>
                <a:prstClr val="black"/>
              </a:solidFill>
            </a:endParaRPr>
          </a:p>
          <a:p>
            <a:pPr lvl="2" algn="ctr"/>
            <a:endParaRPr lang="en-US" sz="1600" dirty="0" smtClean="0">
              <a:solidFill>
                <a:prstClr val="black"/>
              </a:solidFill>
            </a:endParaRPr>
          </a:p>
          <a:p>
            <a:pPr lvl="0" algn="ctr"/>
            <a:r>
              <a:rPr lang="en-US" b="1" dirty="0" smtClean="0">
                <a:solidFill>
                  <a:srgbClr val="7030A0"/>
                </a:solidFill>
              </a:rPr>
              <a:t>Background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  <a:p>
            <a:pPr lvl="0" algn="ctr"/>
            <a:r>
              <a:rPr lang="en-US" sz="1400" b="1" dirty="0">
                <a:solidFill>
                  <a:prstClr val="black"/>
                </a:solidFill>
              </a:rPr>
              <a:t>Date Of Birth: </a:t>
            </a:r>
            <a:r>
              <a:rPr lang="en-US" sz="1400" b="1" dirty="0" smtClean="0">
                <a:solidFill>
                  <a:prstClr val="black"/>
                </a:solidFill>
              </a:rPr>
              <a:t>06/25/2003Gender</a:t>
            </a:r>
            <a:r>
              <a:rPr lang="en-US" sz="1400" b="1" dirty="0">
                <a:solidFill>
                  <a:prstClr val="black"/>
                </a:solidFill>
              </a:rPr>
              <a:t>: Male</a:t>
            </a:r>
            <a:endParaRPr lang="en-US" sz="1400" b="1" dirty="0">
              <a:solidFill>
                <a:prstClr val="black"/>
              </a:solidFill>
            </a:endParaRPr>
          </a:p>
          <a:p>
            <a:pPr lvl="0" algn="ctr"/>
            <a:r>
              <a:rPr lang="en-US" sz="1400" b="1" dirty="0">
                <a:solidFill>
                  <a:prstClr val="black"/>
                </a:solidFill>
              </a:rPr>
              <a:t>Location: </a:t>
            </a:r>
            <a:r>
              <a:rPr lang="en-US" sz="1400" b="1" dirty="0" smtClean="0">
                <a:solidFill>
                  <a:prstClr val="black"/>
                </a:solidFill>
              </a:rPr>
              <a:t>Hadhramaut Governorate, Yemen</a:t>
            </a:r>
            <a:endParaRPr lang="en-US" sz="1400" b="1" dirty="0" smtClean="0">
              <a:solidFill>
                <a:prstClr val="black"/>
              </a:solidFill>
            </a:endParaRPr>
          </a:p>
          <a:p>
            <a:pPr lvl="0" algn="ctr"/>
            <a:r>
              <a:rPr lang="en-US" sz="1400" b="1" dirty="0" smtClean="0">
                <a:solidFill>
                  <a:prstClr val="black"/>
                </a:solidFill>
              </a:rPr>
              <a:t>School</a:t>
            </a:r>
            <a:r>
              <a:rPr lang="en-US" sz="1400" b="1" dirty="0">
                <a:solidFill>
                  <a:prstClr val="black"/>
                </a:solidFill>
              </a:rPr>
              <a:t>: </a:t>
            </a:r>
            <a:r>
              <a:rPr lang="en-US" sz="1400" b="1" dirty="0" smtClean="0">
                <a:solidFill>
                  <a:prstClr val="black"/>
                </a:solidFill>
              </a:rPr>
              <a:t>“almaref”</a:t>
            </a:r>
            <a:endParaRPr lang="en-US" sz="1400" b="1" dirty="0" smtClean="0">
              <a:solidFill>
                <a:prstClr val="black"/>
              </a:solidFill>
            </a:endParaRPr>
          </a:p>
          <a:p>
            <a:pPr lvl="0" algn="ctr"/>
            <a:endParaRPr lang="en-US" sz="1400" b="1" dirty="0">
              <a:solidFill>
                <a:prstClr val="black"/>
              </a:solidFill>
            </a:endParaRPr>
          </a:p>
          <a:p>
            <a:pPr lvl="0" algn="ctr"/>
            <a:r>
              <a:rPr lang="en-US" sz="24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Detailed Deception</a:t>
            </a:r>
            <a:endParaRPr lang="en-US" sz="2400" b="1" dirty="0" smtClean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lvl="0" algn="ctr"/>
            <a:endParaRPr lang="en-US" sz="1400" b="1" dirty="0">
              <a:solidFill>
                <a:prstClr val="black"/>
              </a:solidFill>
            </a:endParaRPr>
          </a:p>
          <a:p>
            <a:pPr lvl="0" algn="ctr"/>
            <a:endParaRPr lang="en-US" sz="1400" b="1" dirty="0" smtClean="0">
              <a:solidFill>
                <a:prstClr val="black"/>
              </a:solidFill>
            </a:endParaRPr>
          </a:p>
          <a:p>
            <a:pPr lvl="0" algn="ctr"/>
            <a:endParaRPr lang="en-US" sz="1400" b="1" dirty="0">
              <a:solidFill>
                <a:prstClr val="black"/>
              </a:solidFill>
            </a:endParaRPr>
          </a:p>
          <a:p>
            <a:pPr lvl="0" algn="ctr"/>
            <a:endParaRPr lang="en-US" sz="1400" b="1" dirty="0" smtClean="0">
              <a:solidFill>
                <a:prstClr val="black"/>
              </a:solidFill>
            </a:endParaRPr>
          </a:p>
          <a:p>
            <a:pPr lvl="0" algn="ctr"/>
            <a:endParaRPr lang="en-US" sz="1400" b="1" dirty="0">
              <a:solidFill>
                <a:prstClr val="black"/>
              </a:solidFill>
            </a:endParaRPr>
          </a:p>
          <a:p>
            <a:pPr lvl="0" algn="ctr"/>
            <a:endParaRPr lang="en-US" sz="1400" b="1" dirty="0" smtClean="0">
              <a:solidFill>
                <a:prstClr val="black"/>
              </a:solidFill>
            </a:endParaRPr>
          </a:p>
          <a:p>
            <a:pPr lvl="0" algn="ctr"/>
            <a:endParaRPr lang="en-US" sz="1400" b="1" dirty="0">
              <a:solidFill>
                <a:prstClr val="black"/>
              </a:solidFill>
            </a:endParaRPr>
          </a:p>
          <a:p>
            <a:pPr lvl="0" algn="ctr"/>
            <a:endParaRPr lang="en-US" sz="1400" b="1" dirty="0" smtClean="0">
              <a:solidFill>
                <a:prstClr val="black"/>
              </a:solidFill>
            </a:endParaRPr>
          </a:p>
          <a:p>
            <a:pPr lvl="0" algn="ctr"/>
            <a:endParaRPr lang="en-US" sz="1400" b="1" dirty="0">
              <a:solidFill>
                <a:prstClr val="black"/>
              </a:solidFill>
            </a:endParaRPr>
          </a:p>
          <a:p>
            <a:pPr lvl="0" algn="ctr"/>
            <a:endParaRPr lang="en-US" sz="1400" b="1" dirty="0" smtClean="0">
              <a:solidFill>
                <a:prstClr val="black"/>
              </a:solidFill>
            </a:endParaRPr>
          </a:p>
          <a:p>
            <a:pPr lvl="0" algn="ctr"/>
            <a:endParaRPr lang="en-US" sz="1400" b="1" dirty="0">
              <a:solidFill>
                <a:prstClr val="black"/>
              </a:solidFill>
            </a:endParaRPr>
          </a:p>
          <a:p>
            <a:pPr lvl="0" algn="ctr"/>
            <a:endParaRPr lang="ar-SA" sz="1400" b="1" dirty="0">
              <a:solidFill>
                <a:prstClr val="black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" y="1441450"/>
            <a:ext cx="2035175" cy="2399030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2493948" y="3840292"/>
            <a:ext cx="8215312" cy="222794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l"/>
            <a:r>
              <a:rPr lang="en-US" sz="1600" b="1" dirty="0">
                <a:solidFill>
                  <a:prstClr val="black"/>
                </a:solidFill>
                <a:latin typeface="ArialMT"/>
              </a:rPr>
              <a:t>Reem, graduated from high school. She is 20 years old</a:t>
            </a:r>
            <a:endParaRPr lang="en-US" sz="1600" b="1" dirty="0">
              <a:solidFill>
                <a:prstClr val="black"/>
              </a:solidFill>
              <a:latin typeface="ArialMT"/>
            </a:endParaRPr>
          </a:p>
          <a:p>
            <a:pPr lvl="0" algn="l"/>
            <a:r>
              <a:rPr lang="en-US" sz="1600" b="1" dirty="0">
                <a:solidFill>
                  <a:prstClr val="black"/>
                </a:solidFill>
                <a:latin typeface="ArialMT"/>
              </a:rPr>
              <a:t>She has been paralyzed since birth and cannot move her lower limbs</a:t>
            </a:r>
            <a:endParaRPr lang="en-US" sz="1600" b="1" dirty="0">
              <a:solidFill>
                <a:prstClr val="black"/>
              </a:solidFill>
              <a:latin typeface="ArialMT"/>
            </a:endParaRPr>
          </a:p>
          <a:p>
            <a:pPr lvl="0" algn="l"/>
            <a:r>
              <a:rPr lang="en-US" sz="1600" b="1" dirty="0">
                <a:solidFill>
                  <a:prstClr val="black"/>
                </a:solidFill>
                <a:latin typeface="ArialMT"/>
              </a:rPr>
              <a:t>She faced many difficulties in her life because of her disability, and even education was not</a:t>
            </a:r>
            <a:endParaRPr lang="en-US" sz="1600" b="1" dirty="0">
              <a:solidFill>
                <a:prstClr val="black"/>
              </a:solidFill>
              <a:latin typeface="ArialMT"/>
            </a:endParaRPr>
          </a:p>
          <a:p>
            <a:pPr lvl="0" algn="l"/>
            <a:r>
              <a:rPr lang="en-US" sz="1600" b="1" dirty="0">
                <a:solidFill>
                  <a:prstClr val="black"/>
                </a:solidFill>
                <a:latin typeface="ArialMT"/>
              </a:rPr>
              <a:t>easy for her</a:t>
            </a:r>
            <a:endParaRPr lang="en-US" sz="1600" b="1" dirty="0">
              <a:solidFill>
                <a:prstClr val="black"/>
              </a:solidFill>
              <a:latin typeface="ArialMT"/>
            </a:endParaRPr>
          </a:p>
          <a:p>
            <a:pPr lvl="0" algn="l"/>
            <a:r>
              <a:rPr lang="en-US" sz="1600" b="1" dirty="0">
                <a:solidFill>
                  <a:prstClr val="black"/>
                </a:solidFill>
                <a:latin typeface="ArialMT"/>
              </a:rPr>
              <a:t>Reem discovered the application by chance, and benefited a lot from it.</a:t>
            </a:r>
            <a:endParaRPr lang="en-US" sz="1600" b="1" dirty="0">
              <a:solidFill>
                <a:prstClr val="black"/>
              </a:solidFill>
              <a:latin typeface="ArialMT"/>
            </a:endParaRPr>
          </a:p>
          <a:p>
            <a:pPr lvl="0" algn="l"/>
            <a:r>
              <a:rPr lang="en-US" sz="1600" b="1" dirty="0">
                <a:solidFill>
                  <a:prstClr val="black"/>
                </a:solidFill>
                <a:latin typeface="ArialMT"/>
              </a:rPr>
              <a:t>She began visiting this application regularly, browsing it...and asking doctors about anything</a:t>
            </a:r>
            <a:endParaRPr lang="en-US" sz="1600" b="1" dirty="0">
              <a:solidFill>
                <a:prstClr val="black"/>
              </a:solidFill>
              <a:latin typeface="ArialMT"/>
            </a:endParaRPr>
          </a:p>
          <a:p>
            <a:pPr lvl="0" algn="l"/>
            <a:r>
              <a:rPr lang="en-US" sz="1600" b="1" dirty="0">
                <a:solidFill>
                  <a:prstClr val="black"/>
                </a:solidFill>
                <a:latin typeface="ArialMT"/>
              </a:rPr>
              <a:t>related to her disability.</a:t>
            </a:r>
            <a:endParaRPr lang="ar-SA" sz="16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000"/>
              </a:spcBef>
            </a:pPr>
            <a:r>
              <a:rPr lang="en-US" sz="3200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Functional </a:t>
            </a:r>
            <a:r>
              <a:rPr lang="en-US" sz="32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Requirements</a:t>
            </a:r>
            <a:br>
              <a:rPr lang="ar-SA" sz="3200" b="1" dirty="0">
                <a:solidFill>
                  <a:srgbClr val="B74919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ar-SA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dirty="0" smtClean="0">
                <a:solidFill>
                  <a:srgbClr val="7030A0"/>
                </a:solidFill>
                <a:latin typeface="ArialMT"/>
              </a:rPr>
              <a:t>1</a:t>
            </a:r>
            <a:r>
              <a:rPr lang="en-US" dirty="0" smtClean="0">
                <a:solidFill>
                  <a:srgbClr val="7030A0"/>
                </a:solidFill>
                <a:latin typeface="ArialMT"/>
              </a:rPr>
              <a:t>_ </a:t>
            </a:r>
            <a:r>
              <a:rPr lang="en-US" sz="2400" b="1" dirty="0" smtClean="0">
                <a:latin typeface="ArialMT"/>
              </a:rPr>
              <a:t>Providing </a:t>
            </a:r>
            <a:r>
              <a:rPr lang="en-US" sz="2400" b="1" dirty="0">
                <a:latin typeface="ArialMT"/>
              </a:rPr>
              <a:t>the necessary devices to meet the needs of the disabled</a:t>
            </a:r>
            <a:endParaRPr lang="en-US" sz="2400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rgbClr val="7030A0"/>
                </a:solidFill>
                <a:latin typeface="ArialMT"/>
              </a:rPr>
              <a:t>2</a:t>
            </a:r>
            <a:r>
              <a:rPr lang="en-US" sz="2400" b="1" dirty="0">
                <a:solidFill>
                  <a:srgbClr val="7030A0"/>
                </a:solidFill>
                <a:latin typeface="ArialMT"/>
              </a:rPr>
              <a:t>_ </a:t>
            </a:r>
            <a:r>
              <a:rPr lang="en-US" sz="2400" b="1" dirty="0">
                <a:latin typeface="ArialMT"/>
              </a:rPr>
              <a:t>Providing excellent medical staff</a:t>
            </a:r>
            <a:endParaRPr lang="en-US" sz="2400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rgbClr val="7030A0"/>
                </a:solidFill>
                <a:latin typeface="ArialMT"/>
              </a:rPr>
              <a:t>3</a:t>
            </a:r>
            <a:r>
              <a:rPr lang="en-US" dirty="0">
                <a:solidFill>
                  <a:srgbClr val="7030A0"/>
                </a:solidFill>
                <a:latin typeface="ArialMT"/>
              </a:rPr>
              <a:t>_</a:t>
            </a:r>
            <a:r>
              <a:rPr lang="en-US" dirty="0">
                <a:latin typeface="ArialMT"/>
              </a:rPr>
              <a:t> </a:t>
            </a:r>
            <a:r>
              <a:rPr lang="en-US" sz="2400" b="1" dirty="0">
                <a:latin typeface="ArialMT"/>
              </a:rPr>
              <a:t>Providing fast delivery service</a:t>
            </a:r>
            <a:endParaRPr lang="en-US" sz="2400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rgbClr val="7030A0"/>
                </a:solidFill>
                <a:latin typeface="ArialMT"/>
              </a:rPr>
              <a:t>4</a:t>
            </a:r>
            <a:r>
              <a:rPr lang="en-US" dirty="0">
                <a:solidFill>
                  <a:srgbClr val="7030A0"/>
                </a:solidFill>
                <a:latin typeface="ArialMT"/>
              </a:rPr>
              <a:t>_ </a:t>
            </a:r>
            <a:r>
              <a:rPr lang="en-US" sz="2400" b="1" dirty="0">
                <a:latin typeface="ArialMT"/>
              </a:rPr>
              <a:t>Contracting with a charitable organization to contribute to the donation process</a:t>
            </a:r>
            <a:endParaRPr lang="ar-SA" sz="2400" b="1" dirty="0"/>
          </a:p>
        </p:txBody>
      </p:sp>
      <p:pic>
        <p:nvPicPr>
          <p:cNvPr id="12" name="Content Placeholder 11" descr="Screenshot_20231206_12502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65240" y="1056640"/>
            <a:ext cx="5596255" cy="5120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عنوان 27"/>
          <p:cNvSpPr>
            <a:spLocks noGrp="1"/>
          </p:cNvSpPr>
          <p:nvPr>
            <p:ph type="title"/>
          </p:nvPr>
        </p:nvSpPr>
        <p:spPr>
          <a:xfrm>
            <a:off x="137564" y="365125"/>
            <a:ext cx="11216236" cy="69372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Hierarchical Task Analysis (HTA)</a:t>
            </a:r>
            <a:endParaRPr lang="ar-SA" b="1" dirty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7" name="مستطيل 36"/>
          <p:cNvSpPr/>
          <p:nvPr/>
        </p:nvSpPr>
        <p:spPr>
          <a:xfrm>
            <a:off x="4170798" y="1138760"/>
            <a:ext cx="2843981" cy="79641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0.0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Register or login </a:t>
            </a:r>
            <a:endParaRPr lang="ar-SA" dirty="0">
              <a:solidFill>
                <a:schemeClr val="tx1"/>
              </a:solidFill>
            </a:endParaRPr>
          </a:p>
        </p:txBody>
      </p:sp>
      <p:cxnSp>
        <p:nvCxnSpPr>
          <p:cNvPr id="39" name="رابط مستقيم 38"/>
          <p:cNvCxnSpPr>
            <a:stCxn id="37" idx="2"/>
          </p:cNvCxnSpPr>
          <p:nvPr/>
        </p:nvCxnSpPr>
        <p:spPr>
          <a:xfrm flipH="1">
            <a:off x="5592788" y="1935173"/>
            <a:ext cx="1" cy="49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رابط مستقيم 40"/>
          <p:cNvCxnSpPr/>
          <p:nvPr/>
        </p:nvCxnSpPr>
        <p:spPr>
          <a:xfrm>
            <a:off x="371781" y="2447976"/>
            <a:ext cx="6118905" cy="63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رابط كسهم مستقيم 47"/>
          <p:cNvCxnSpPr/>
          <p:nvPr/>
        </p:nvCxnSpPr>
        <p:spPr>
          <a:xfrm>
            <a:off x="8851377" y="4724085"/>
            <a:ext cx="330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رابط كسهم مستقيم 49"/>
          <p:cNvCxnSpPr/>
          <p:nvPr/>
        </p:nvCxnSpPr>
        <p:spPr>
          <a:xfrm>
            <a:off x="371781" y="2452770"/>
            <a:ext cx="0" cy="407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مستطيل 50"/>
          <p:cNvSpPr/>
          <p:nvPr/>
        </p:nvSpPr>
        <p:spPr>
          <a:xfrm>
            <a:off x="81644" y="2919809"/>
            <a:ext cx="2177933" cy="10323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1.0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Go to the Application</a:t>
            </a:r>
            <a:endParaRPr lang="ar-SA" dirty="0">
              <a:solidFill>
                <a:schemeClr val="tx1"/>
              </a:solidFill>
            </a:endParaRPr>
          </a:p>
        </p:txBody>
      </p:sp>
      <p:cxnSp>
        <p:nvCxnSpPr>
          <p:cNvPr id="53" name="رابط كسهم مستقيم 52"/>
          <p:cNvCxnSpPr>
            <a:endCxn id="54" idx="0"/>
          </p:cNvCxnSpPr>
          <p:nvPr/>
        </p:nvCxnSpPr>
        <p:spPr>
          <a:xfrm>
            <a:off x="3637975" y="2550256"/>
            <a:ext cx="0" cy="463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مستطيل 53"/>
          <p:cNvSpPr/>
          <p:nvPr/>
        </p:nvSpPr>
        <p:spPr>
          <a:xfrm>
            <a:off x="2513257" y="3013322"/>
            <a:ext cx="2249435" cy="93887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2.0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Login using your username and password</a:t>
            </a:r>
            <a:endParaRPr lang="ar-SA" sz="1600" dirty="0">
              <a:solidFill>
                <a:schemeClr val="tx1"/>
              </a:solidFill>
            </a:endParaRPr>
          </a:p>
        </p:txBody>
      </p:sp>
      <p:cxnSp>
        <p:nvCxnSpPr>
          <p:cNvPr id="57" name="رابط كسهم مستقيم 56"/>
          <p:cNvCxnSpPr/>
          <p:nvPr/>
        </p:nvCxnSpPr>
        <p:spPr>
          <a:xfrm>
            <a:off x="6490686" y="2535152"/>
            <a:ext cx="4416" cy="62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مستطيل 57"/>
          <p:cNvSpPr/>
          <p:nvPr/>
        </p:nvSpPr>
        <p:spPr>
          <a:xfrm>
            <a:off x="5745682" y="3150866"/>
            <a:ext cx="2336238" cy="88705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3.0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Go to the home page and choose the page you need from the List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9" name="مستطيل 58"/>
          <p:cNvSpPr/>
          <p:nvPr/>
        </p:nvSpPr>
        <p:spPr>
          <a:xfrm>
            <a:off x="9298051" y="4363571"/>
            <a:ext cx="1366760" cy="72102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3.2.2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Mental handicap</a:t>
            </a:r>
            <a:endParaRPr lang="ar-SA" sz="1400" b="1" dirty="0">
              <a:solidFill>
                <a:schemeClr val="tx1"/>
              </a:solidFill>
            </a:endParaRPr>
          </a:p>
        </p:txBody>
      </p:sp>
      <p:cxnSp>
        <p:nvCxnSpPr>
          <p:cNvPr id="64" name="رابط مستقيم 63"/>
          <p:cNvCxnSpPr/>
          <p:nvPr/>
        </p:nvCxnSpPr>
        <p:spPr>
          <a:xfrm flipH="1" flipV="1">
            <a:off x="5172075" y="3594391"/>
            <a:ext cx="573607" cy="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رابط مستقيم 65"/>
          <p:cNvCxnSpPr/>
          <p:nvPr/>
        </p:nvCxnSpPr>
        <p:spPr>
          <a:xfrm>
            <a:off x="5176065" y="4514422"/>
            <a:ext cx="0" cy="1021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رابط مستقيم 69"/>
          <p:cNvCxnSpPr/>
          <p:nvPr/>
        </p:nvCxnSpPr>
        <p:spPr>
          <a:xfrm>
            <a:off x="5168086" y="4597668"/>
            <a:ext cx="968870" cy="3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مستطيل 70"/>
          <p:cNvSpPr/>
          <p:nvPr/>
        </p:nvSpPr>
        <p:spPr>
          <a:xfrm>
            <a:off x="6016576" y="4207819"/>
            <a:ext cx="1785938" cy="8459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3.1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 Doctors</a:t>
            </a:r>
            <a:endParaRPr lang="ar-SA" dirty="0">
              <a:solidFill>
                <a:schemeClr val="tx1"/>
              </a:solidFill>
            </a:endParaRPr>
          </a:p>
        </p:txBody>
      </p:sp>
      <p:cxnSp>
        <p:nvCxnSpPr>
          <p:cNvPr id="73" name="رابط مستقيم 72"/>
          <p:cNvCxnSpPr/>
          <p:nvPr/>
        </p:nvCxnSpPr>
        <p:spPr>
          <a:xfrm>
            <a:off x="5172075" y="3600648"/>
            <a:ext cx="0" cy="103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رابط مستقيم 74"/>
          <p:cNvCxnSpPr/>
          <p:nvPr/>
        </p:nvCxnSpPr>
        <p:spPr>
          <a:xfrm>
            <a:off x="5168086" y="5437003"/>
            <a:ext cx="835897" cy="15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مستطيل 76"/>
          <p:cNvSpPr/>
          <p:nvPr/>
        </p:nvSpPr>
        <p:spPr>
          <a:xfrm>
            <a:off x="6024556" y="5208588"/>
            <a:ext cx="1785938" cy="906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3.2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Disabilities</a:t>
            </a:r>
            <a:endParaRPr lang="ar-SA" dirty="0">
              <a:solidFill>
                <a:schemeClr val="tx1"/>
              </a:solidFill>
            </a:endParaRPr>
          </a:p>
        </p:txBody>
      </p:sp>
      <p:cxnSp>
        <p:nvCxnSpPr>
          <p:cNvPr id="89" name="رابط مستقيم 88"/>
          <p:cNvCxnSpPr/>
          <p:nvPr/>
        </p:nvCxnSpPr>
        <p:spPr>
          <a:xfrm flipH="1">
            <a:off x="5168086" y="5536054"/>
            <a:ext cx="3989" cy="806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رابط مستقيم 90"/>
          <p:cNvCxnSpPr/>
          <p:nvPr/>
        </p:nvCxnSpPr>
        <p:spPr>
          <a:xfrm flipV="1">
            <a:off x="5130425" y="6667431"/>
            <a:ext cx="847916" cy="14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مستطيل 98"/>
          <p:cNvSpPr/>
          <p:nvPr/>
        </p:nvSpPr>
        <p:spPr>
          <a:xfrm>
            <a:off x="9279500" y="3391489"/>
            <a:ext cx="1385311" cy="74330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3.2.1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Motor Disability</a:t>
            </a:r>
            <a:endParaRPr lang="ar-SA" sz="1400" b="1" dirty="0">
              <a:solidFill>
                <a:schemeClr val="tx1"/>
              </a:solidFill>
            </a:endParaRPr>
          </a:p>
        </p:txBody>
      </p:sp>
      <p:sp>
        <p:nvSpPr>
          <p:cNvPr id="105" name="مستطيل 104"/>
          <p:cNvSpPr/>
          <p:nvPr/>
        </p:nvSpPr>
        <p:spPr>
          <a:xfrm>
            <a:off x="5986360" y="6185644"/>
            <a:ext cx="1846369" cy="5669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3.3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 Shop</a:t>
            </a:r>
            <a:endParaRPr lang="ar-SA" dirty="0">
              <a:solidFill>
                <a:schemeClr val="tx1"/>
              </a:solidFill>
            </a:endParaRPr>
          </a:p>
        </p:txBody>
      </p:sp>
      <p:cxnSp>
        <p:nvCxnSpPr>
          <p:cNvPr id="119" name="رابط مستقيم 118"/>
          <p:cNvCxnSpPr/>
          <p:nvPr/>
        </p:nvCxnSpPr>
        <p:spPr>
          <a:xfrm>
            <a:off x="7810494" y="5536054"/>
            <a:ext cx="1040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رابط مستقيم 120"/>
          <p:cNvCxnSpPr/>
          <p:nvPr/>
        </p:nvCxnSpPr>
        <p:spPr>
          <a:xfrm flipV="1">
            <a:off x="8851377" y="4724085"/>
            <a:ext cx="0" cy="81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رابط مستقيم 129"/>
          <p:cNvCxnSpPr/>
          <p:nvPr/>
        </p:nvCxnSpPr>
        <p:spPr>
          <a:xfrm>
            <a:off x="8851377" y="5539314"/>
            <a:ext cx="0" cy="807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مستطيل 130"/>
          <p:cNvSpPr/>
          <p:nvPr/>
        </p:nvSpPr>
        <p:spPr>
          <a:xfrm>
            <a:off x="9298052" y="5199767"/>
            <a:ext cx="1339264" cy="74330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3.2.3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Visual Disability</a:t>
            </a:r>
            <a:endParaRPr lang="ar-SA" sz="1400" b="1" dirty="0">
              <a:solidFill>
                <a:schemeClr val="tx1"/>
              </a:solidFill>
            </a:endParaRPr>
          </a:p>
        </p:txBody>
      </p:sp>
      <p:sp>
        <p:nvSpPr>
          <p:cNvPr id="132" name="مستطيل 131"/>
          <p:cNvSpPr/>
          <p:nvPr/>
        </p:nvSpPr>
        <p:spPr>
          <a:xfrm>
            <a:off x="9329469" y="6058242"/>
            <a:ext cx="1307848" cy="694388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3.2.4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Down’s syndrome</a:t>
            </a:r>
            <a:endParaRPr lang="ar-SA" sz="1400" b="1" dirty="0">
              <a:solidFill>
                <a:schemeClr val="tx1"/>
              </a:solidFill>
            </a:endParaRPr>
          </a:p>
        </p:txBody>
      </p:sp>
      <p:cxnSp>
        <p:nvCxnSpPr>
          <p:cNvPr id="135" name="رابط مستقيم 134"/>
          <p:cNvCxnSpPr/>
          <p:nvPr/>
        </p:nvCxnSpPr>
        <p:spPr>
          <a:xfrm flipV="1">
            <a:off x="8851377" y="3864972"/>
            <a:ext cx="0" cy="859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رابط كسهم مستقيم 139"/>
          <p:cNvCxnSpPr/>
          <p:nvPr/>
        </p:nvCxnSpPr>
        <p:spPr>
          <a:xfrm>
            <a:off x="8851377" y="3864972"/>
            <a:ext cx="428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رابط كسهم مستقيم 145"/>
          <p:cNvCxnSpPr/>
          <p:nvPr/>
        </p:nvCxnSpPr>
        <p:spPr>
          <a:xfrm>
            <a:off x="8851377" y="6346830"/>
            <a:ext cx="478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رابط مستقيم 148"/>
          <p:cNvCxnSpPr/>
          <p:nvPr/>
        </p:nvCxnSpPr>
        <p:spPr>
          <a:xfrm>
            <a:off x="7486651" y="2720102"/>
            <a:ext cx="14287" cy="416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رابط مستقيم 151"/>
          <p:cNvCxnSpPr/>
          <p:nvPr/>
        </p:nvCxnSpPr>
        <p:spPr>
          <a:xfrm flipV="1">
            <a:off x="7481119" y="2727613"/>
            <a:ext cx="3932419" cy="2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رابط كسهم مستقيم 156"/>
          <p:cNvCxnSpPr/>
          <p:nvPr/>
        </p:nvCxnSpPr>
        <p:spPr>
          <a:xfrm>
            <a:off x="11413538" y="2755718"/>
            <a:ext cx="0" cy="8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مستطيل 157"/>
          <p:cNvSpPr/>
          <p:nvPr/>
        </p:nvSpPr>
        <p:spPr>
          <a:xfrm>
            <a:off x="10915650" y="3581802"/>
            <a:ext cx="1085850" cy="84268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4.0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Donation</a:t>
            </a:r>
            <a:endParaRPr lang="ar-SA" sz="1600" b="1" dirty="0">
              <a:solidFill>
                <a:schemeClr val="tx1"/>
              </a:solidFill>
            </a:endParaRPr>
          </a:p>
        </p:txBody>
      </p:sp>
      <p:cxnSp>
        <p:nvCxnSpPr>
          <p:cNvPr id="166" name="رابط كسهم مستقيم 165"/>
          <p:cNvCxnSpPr/>
          <p:nvPr/>
        </p:nvCxnSpPr>
        <p:spPr>
          <a:xfrm>
            <a:off x="8851377" y="5536054"/>
            <a:ext cx="330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رابط مستقيم 167"/>
          <p:cNvCxnSpPr/>
          <p:nvPr/>
        </p:nvCxnSpPr>
        <p:spPr>
          <a:xfrm flipH="1" flipV="1">
            <a:off x="4057650" y="6667430"/>
            <a:ext cx="1052737" cy="14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رابط مستقيم 170"/>
          <p:cNvCxnSpPr/>
          <p:nvPr/>
        </p:nvCxnSpPr>
        <p:spPr>
          <a:xfrm flipV="1">
            <a:off x="4057650" y="5199767"/>
            <a:ext cx="0" cy="144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رابط كسهم مستقيم 173"/>
          <p:cNvCxnSpPr/>
          <p:nvPr/>
        </p:nvCxnSpPr>
        <p:spPr>
          <a:xfrm flipH="1">
            <a:off x="3014663" y="5208588"/>
            <a:ext cx="1042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رابط كسهم مستقيم 175"/>
          <p:cNvCxnSpPr/>
          <p:nvPr/>
        </p:nvCxnSpPr>
        <p:spPr>
          <a:xfrm flipH="1">
            <a:off x="3014663" y="6114653"/>
            <a:ext cx="1042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مستطيل 176"/>
          <p:cNvSpPr/>
          <p:nvPr/>
        </p:nvSpPr>
        <p:spPr>
          <a:xfrm>
            <a:off x="1385888" y="5025238"/>
            <a:ext cx="1608202" cy="546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3.3.1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Discounts</a:t>
            </a:r>
            <a:endParaRPr lang="ar-SA" sz="1600" b="1" dirty="0">
              <a:solidFill>
                <a:schemeClr val="tx1"/>
              </a:solidFill>
            </a:endParaRPr>
          </a:p>
        </p:txBody>
      </p:sp>
      <p:sp>
        <p:nvSpPr>
          <p:cNvPr id="178" name="مستطيل 177"/>
          <p:cNvSpPr/>
          <p:nvPr/>
        </p:nvSpPr>
        <p:spPr>
          <a:xfrm>
            <a:off x="1385888" y="5813157"/>
            <a:ext cx="1597057" cy="529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3.3.2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Favorite</a:t>
            </a:r>
            <a:endParaRPr lang="ar-SA" sz="1600" b="1" dirty="0">
              <a:solidFill>
                <a:schemeClr val="tx1"/>
              </a:solidFill>
            </a:endParaRPr>
          </a:p>
        </p:txBody>
      </p:sp>
      <p:cxnSp>
        <p:nvCxnSpPr>
          <p:cNvPr id="181" name="رابط كسهم مستقيم 180"/>
          <p:cNvCxnSpPr/>
          <p:nvPr/>
        </p:nvCxnSpPr>
        <p:spPr>
          <a:xfrm>
            <a:off x="5163784" y="6342253"/>
            <a:ext cx="840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Usability</a:t>
            </a:r>
            <a:endParaRPr lang="ar-SA" sz="5400" b="1" dirty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157163" y="1607820"/>
            <a:ext cx="11858625" cy="4572000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Usability Measures</a:t>
            </a:r>
            <a:endParaRPr lang="en-US" sz="3200" b="1" dirty="0" smtClean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cs typeface="Andalus" panose="02020603050405020304" pitchFamily="18" charset="-78"/>
              </a:rPr>
              <a:t>Learning</a:t>
            </a:r>
            <a:r>
              <a:rPr lang="en-US" sz="20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:</a:t>
            </a:r>
            <a:r>
              <a:rPr lang="ar-SA" sz="20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endParaRPr lang="ar-SA" sz="20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cs typeface="Andalus" panose="02020603050405020304" pitchFamily="18" charset="-78"/>
              </a:rPr>
              <a:t>Efficiency: Efficient</a:t>
            </a:r>
            <a:r>
              <a:rPr lang="en-US" sz="2000" dirty="0" smtClean="0">
                <a:latin typeface="ArialMT"/>
              </a:rPr>
              <a:t> </a:t>
            </a:r>
            <a:r>
              <a:rPr lang="en-US" sz="1600" b="1" dirty="0">
                <a:latin typeface="ArialMT"/>
              </a:rPr>
              <a:t>in use, as it is fast and free of any defects, whether advertisements or comments</a:t>
            </a:r>
            <a:endParaRPr lang="en-US" sz="1600" b="1" dirty="0" smtClean="0"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cs typeface="Andalus" panose="02020603050405020304" pitchFamily="18" charset="-78"/>
              </a:rPr>
              <a:t>Remember</a:t>
            </a:r>
            <a:r>
              <a:rPr lang="en-US" sz="20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: </a:t>
            </a:r>
            <a:r>
              <a:rPr lang="en-US" sz="1600" b="1" dirty="0" smtClean="0">
                <a:latin typeface="ArialMT"/>
              </a:rPr>
              <a:t>It </a:t>
            </a:r>
            <a:r>
              <a:rPr lang="en-US" sz="1600" b="1" dirty="0">
                <a:latin typeface="ArialMT"/>
              </a:rPr>
              <a:t>is easy for a person to remember how to use it, as it is easy, simple and uncomplicated</a:t>
            </a:r>
            <a:endParaRPr lang="en-US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cs typeface="Andalus" panose="02020603050405020304" pitchFamily="18" charset="-78"/>
              </a:rPr>
              <a:t>Errors: </a:t>
            </a:r>
            <a:r>
              <a:rPr lang="en-US" sz="1600" b="1" dirty="0" smtClean="0">
                <a:latin typeface="ArialMT"/>
              </a:rPr>
              <a:t>It </a:t>
            </a:r>
            <a:r>
              <a:rPr lang="en-US" sz="1600" b="1" dirty="0">
                <a:latin typeface="ArialMT"/>
              </a:rPr>
              <a:t>is easy to correct user errors, as he can easily change or modify any request</a:t>
            </a:r>
            <a:endParaRPr lang="en-US" sz="1600" b="1" dirty="0" smtClean="0">
              <a:solidFill>
                <a:schemeClr val="accent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32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User </a:t>
            </a:r>
            <a:r>
              <a:rPr lang="en-US" sz="32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Experience </a:t>
            </a:r>
            <a:r>
              <a:rPr lang="en-US" sz="32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Goals</a:t>
            </a:r>
            <a:endParaRPr lang="en-US" sz="3200" b="1" dirty="0" smtClean="0">
              <a:solidFill>
                <a:srgbClr val="7030A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cs typeface="Andalus" panose="02020603050405020304" pitchFamily="18" charset="-78"/>
              </a:rPr>
              <a:t>Useful</a:t>
            </a:r>
            <a:r>
              <a:rPr lang="en-US" sz="1600" b="1" dirty="0" smtClean="0">
                <a:cs typeface="Andalus" panose="02020603050405020304" pitchFamily="18" charset="-78"/>
              </a:rPr>
              <a:t>: </a:t>
            </a:r>
            <a:r>
              <a:rPr lang="en-US" sz="1600" b="1" dirty="0" smtClean="0">
                <a:latin typeface="ArialMT"/>
              </a:rPr>
              <a:t>As </a:t>
            </a:r>
            <a:r>
              <a:rPr lang="en-US" sz="1600" b="1" dirty="0">
                <a:latin typeface="ArialMT"/>
              </a:rPr>
              <a:t>it made it much easier for its users, and saved time for them</a:t>
            </a:r>
            <a:endParaRPr lang="ar-SA" sz="1600" b="1" dirty="0" smtClean="0"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cs typeface="Andalus" panose="02020603050405020304" pitchFamily="18" charset="-78"/>
              </a:rPr>
              <a:t>Satiafying: </a:t>
            </a:r>
            <a:r>
              <a:rPr lang="en-US" sz="1600" b="1" dirty="0" smtClean="0">
                <a:latin typeface="ArialMT"/>
              </a:rPr>
              <a:t>As </a:t>
            </a:r>
            <a:r>
              <a:rPr lang="en-US" sz="1600" b="1" dirty="0">
                <a:latin typeface="ArialMT"/>
              </a:rPr>
              <a:t>it has won the admiration of most of those who use it, it provides all their requirements in</a:t>
            </a:r>
            <a:endParaRPr lang="en-US" sz="1600" b="1" dirty="0">
              <a:latin typeface="ArialMT"/>
            </a:endParaRPr>
          </a:p>
          <a:p>
            <a:pPr marL="0" indent="0" algn="l">
              <a:buNone/>
            </a:pPr>
            <a:r>
              <a:rPr lang="en-US" sz="1600" b="1" dirty="0">
                <a:latin typeface="ArialMT"/>
              </a:rPr>
              <a:t>one place</a:t>
            </a:r>
            <a:endParaRPr lang="en-US" sz="1600" b="1" dirty="0" smtClean="0">
              <a:cs typeface="Andalus" panose="02020603050405020304" pitchFamily="18" charset="-78"/>
            </a:endParaRPr>
          </a:p>
          <a:p>
            <a:pPr marL="0" indent="0" algn="l">
              <a:buNone/>
            </a:pPr>
            <a:r>
              <a:rPr lang="en-US" sz="2000" b="1" dirty="0" smtClean="0">
                <a:cs typeface="Andalus" panose="02020603050405020304" pitchFamily="18" charset="-78"/>
              </a:rPr>
              <a:t>Don’t  be distracted by ads</a:t>
            </a:r>
            <a:endParaRPr lang="ar-SA" sz="2000" b="1" dirty="0" smtClean="0">
              <a:cs typeface="Andalus" panose="02020603050405020304" pitchFamily="18" charset="-78"/>
            </a:endParaRPr>
          </a:p>
          <a:p>
            <a:pPr marL="0" indent="0" algn="l">
              <a:buNone/>
            </a:pPr>
            <a:endParaRPr lang="en-US" sz="2000" b="1" dirty="0" smtClean="0">
              <a:cs typeface="Andalus" panose="02020603050405020304" pitchFamily="18" charset="-78"/>
            </a:endParaRPr>
          </a:p>
          <a:p>
            <a:pPr marL="0" indent="0" algn="l">
              <a:buNone/>
            </a:pPr>
            <a:endParaRPr lang="ar-SA" sz="3200" b="1" dirty="0">
              <a:solidFill>
                <a:schemeClr val="accent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1157287" y="2743200"/>
            <a:ext cx="93154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latin typeface="ArialMT"/>
              </a:rPr>
              <a:t>Easy to learn, as it does not require experience in operating it, </a:t>
            </a:r>
            <a:r>
              <a:rPr lang="en-US" sz="1600" b="1" dirty="0" smtClean="0">
                <a:latin typeface="ArialMT"/>
              </a:rPr>
              <a:t>and anyone can use it</a:t>
            </a:r>
            <a:endParaRPr lang="en-US" sz="1600" b="1" dirty="0">
              <a:latin typeface="ArialMT"/>
            </a:endParaRPr>
          </a:p>
          <a:p>
            <a:pPr algn="l"/>
            <a:r>
              <a:rPr lang="ar-SA" dirty="0" smtClean="0"/>
              <a:t>      </a:t>
            </a:r>
            <a:endParaRPr lang="ar-SA" dirty="0"/>
          </a:p>
        </p:txBody>
      </p:sp>
      <p:sp>
        <p:nvSpPr>
          <p:cNvPr id="7" name="مخطط انسيابي: بيانات مخزّنة 6"/>
          <p:cNvSpPr/>
          <p:nvPr/>
        </p:nvSpPr>
        <p:spPr>
          <a:xfrm>
            <a:off x="11133455" y="0"/>
            <a:ext cx="1058545" cy="6715125"/>
          </a:xfrm>
          <a:prstGeom prst="flowChartOnlineStorage">
            <a:avLst/>
          </a:prstGeom>
          <a:solidFill>
            <a:srgbClr val="7030A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</a:t>
            </a:r>
            <a:endParaRPr lang="ar-SA" sz="5400" b="1" dirty="0">
              <a:solidFill>
                <a:schemeClr val="accent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214313" y="1571624"/>
            <a:ext cx="11977687" cy="5286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40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Scenario 1- </a:t>
            </a:r>
            <a:r>
              <a:rPr lang="en-US" sz="2400" b="1" dirty="0" smtClean="0">
                <a:latin typeface="ArialMT"/>
              </a:rPr>
              <a:t>I'm </a:t>
            </a:r>
            <a:r>
              <a:rPr lang="en-US" sz="2400" b="1" dirty="0">
                <a:latin typeface="ArialMT"/>
              </a:rPr>
              <a:t>Reem, I'm 20 years old</a:t>
            </a:r>
            <a:endParaRPr lang="en-US" sz="2400" b="1" dirty="0">
              <a:latin typeface="ArialMT"/>
            </a:endParaRPr>
          </a:p>
          <a:p>
            <a:pPr marL="0" indent="0" algn="l">
              <a:buNone/>
            </a:pPr>
            <a:r>
              <a:rPr lang="en-US" sz="2400" b="1" dirty="0">
                <a:latin typeface="ArialMT"/>
              </a:rPr>
              <a:t>I needed a high-end wheelchair, and I couldn't find what I needed anywhere near me...so they</a:t>
            </a:r>
            <a:endParaRPr lang="en-US" sz="2400" b="1" dirty="0">
              <a:latin typeface="ArialMT"/>
            </a:endParaRPr>
          </a:p>
          <a:p>
            <a:pPr marL="0" indent="0" algn="l">
              <a:buNone/>
            </a:pPr>
            <a:r>
              <a:rPr lang="en-US" sz="2400" b="1" dirty="0">
                <a:latin typeface="ArialMT"/>
              </a:rPr>
              <a:t>told me I should look in another country.</a:t>
            </a:r>
            <a:endParaRPr lang="en-US" sz="2400" b="1" dirty="0">
              <a:latin typeface="ArialMT"/>
            </a:endParaRPr>
          </a:p>
          <a:p>
            <a:pPr marL="0" indent="0" algn="l">
              <a:buNone/>
            </a:pPr>
            <a:r>
              <a:rPr lang="en-US" sz="2400" b="1" dirty="0">
                <a:latin typeface="ArialMT"/>
              </a:rPr>
              <a:t>Until I discovered the “We Care” application while browsing the Internet.</a:t>
            </a:r>
            <a:endParaRPr lang="en-US" sz="2400" b="1" dirty="0">
              <a:latin typeface="ArialMT"/>
            </a:endParaRPr>
          </a:p>
          <a:p>
            <a:pPr marL="0" indent="0" algn="l">
              <a:buNone/>
            </a:pPr>
            <a:r>
              <a:rPr lang="en-US" sz="2400" b="1" dirty="0">
                <a:latin typeface="ArialMT"/>
              </a:rPr>
              <a:t>I found what I needed, along with a lot of other devices, medical advice, and supervisors</a:t>
            </a:r>
            <a:endParaRPr lang="en-US" sz="2400" b="1" dirty="0">
              <a:latin typeface="ArialMT"/>
            </a:endParaRPr>
          </a:p>
          <a:p>
            <a:pPr marL="0" indent="0" algn="l">
              <a:buNone/>
            </a:pPr>
            <a:r>
              <a:rPr lang="en-US" sz="2400" b="1" dirty="0">
                <a:latin typeface="ArialMT"/>
              </a:rPr>
              <a:t>specialized in all cases of disability to answer all our inquiries...</a:t>
            </a:r>
            <a:endParaRPr lang="en-US" sz="2400" b="1" dirty="0">
              <a:latin typeface="ArialMT"/>
            </a:endParaRPr>
          </a:p>
          <a:p>
            <a:pPr marL="0" indent="0" algn="l">
              <a:buNone/>
            </a:pPr>
            <a:r>
              <a:rPr lang="en-US" sz="2400" b="1" dirty="0">
                <a:latin typeface="ArialMT"/>
              </a:rPr>
              <a:t>It is an amazing application.</a:t>
            </a:r>
            <a:endParaRPr lang="en-US" sz="2400" b="1" dirty="0">
              <a:latin typeface="ArialMT"/>
            </a:endParaRPr>
          </a:p>
          <a:p>
            <a:pPr algn="l"/>
            <a:endParaRPr lang="en-US" sz="2400" dirty="0" smtClean="0"/>
          </a:p>
          <a:p>
            <a:pPr algn="l"/>
            <a:endParaRPr lang="en-US" dirty="0"/>
          </a:p>
          <a:p>
            <a:pPr algn="l"/>
            <a:endParaRPr lang="ar-SA" sz="3200" b="1" dirty="0">
              <a:solidFill>
                <a:schemeClr val="accent5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0" y="4348923"/>
            <a:ext cx="2434594" cy="2407163"/>
          </a:xfrm>
          <a:prstGeom prst="rect">
            <a:avLst/>
          </a:prstGeom>
        </p:spPr>
      </p:pic>
      <p:sp>
        <p:nvSpPr>
          <p:cNvPr id="7" name="مخطط انسيابي: بيانات مخزّنة 6"/>
          <p:cNvSpPr/>
          <p:nvPr/>
        </p:nvSpPr>
        <p:spPr>
          <a:xfrm>
            <a:off x="307656" y="5986463"/>
            <a:ext cx="9169721" cy="769623"/>
          </a:xfrm>
          <a:prstGeom prst="flowChartOnlineStorage">
            <a:avLst/>
          </a:prstGeom>
          <a:solidFill>
            <a:srgbClr val="7030A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8" name="متوازي أضلاع 7"/>
          <p:cNvSpPr/>
          <p:nvPr/>
        </p:nvSpPr>
        <p:spPr>
          <a:xfrm>
            <a:off x="2395538" y="461732"/>
            <a:ext cx="6105526" cy="913606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Scenarios</a:t>
            </a:r>
            <a:endParaRPr lang="ar-SA" dirty="0">
              <a:solidFill>
                <a:srgbClr val="7030A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-418465" y="6233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Scenario </a:t>
            </a:r>
            <a:r>
              <a:rPr lang="en-US" sz="4000" b="1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2-</a:t>
            </a:r>
            <a:endParaRPr lang="ar-SA" dirty="0">
              <a:solidFill>
                <a:srgbClr val="7030A0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24955" y="1357313"/>
            <a:ext cx="12094464" cy="5314950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US" b="1" dirty="0">
                <a:latin typeface="ArialMT"/>
              </a:rPr>
              <a:t>Muhammad: </a:t>
            </a:r>
            <a:r>
              <a:rPr lang="en-US" b="1" dirty="0" smtClean="0">
                <a:latin typeface="ArialMT"/>
              </a:rPr>
              <a:t>I </a:t>
            </a:r>
            <a:r>
              <a:rPr lang="en-US" b="1" dirty="0">
                <a:latin typeface="ArialMT"/>
              </a:rPr>
              <a:t>need a high-quality prosthetic leg. Because my leg </a:t>
            </a:r>
            <a:r>
              <a:rPr lang="en-US" b="1" dirty="0" smtClean="0">
                <a:latin typeface="ArialMT"/>
              </a:rPr>
              <a:t>was 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amputated, I cannot continue to live my life normally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Khaled: Did you not find a place that provides it for you?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Muhammad: No, I searched in all the areas around me, and it is difficult to provide these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devices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Khaled: Did you search the Internet? You may find an app that provides this for you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Muhammad: No, I have not thought about it. Well, I will search and maybe I will find something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useful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After several days...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Muhammad: I discovered an amazing application. It provides all the devices we need with the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best quality...it also contains a lot of instructions...and there is a rehabilitation staff specialized in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answering all our inquiries, and there is also a place for donations for cases that are unable to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provide their needs. .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Khaled: What is the name of this application?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Muhammad: "We care"</a:t>
            </a:r>
            <a:endParaRPr lang="en-US" b="1" dirty="0">
              <a:latin typeface="ArialMT"/>
            </a:endParaRPr>
          </a:p>
          <a:p>
            <a:pPr marL="0" indent="0" algn="l">
              <a:buNone/>
            </a:pPr>
            <a:r>
              <a:rPr lang="en-US" b="1" dirty="0">
                <a:latin typeface="ArialMT"/>
              </a:rPr>
              <a:t>Khaled: It is truly a wonderful application, congratulations to you</a:t>
            </a:r>
            <a:endParaRPr lang="ar-SA" b="1" dirty="0"/>
          </a:p>
        </p:txBody>
      </p:sp>
      <p:sp>
        <p:nvSpPr>
          <p:cNvPr id="6" name="مخطط انسيابي: بيانات مخزّنة 5"/>
          <p:cNvSpPr/>
          <p:nvPr/>
        </p:nvSpPr>
        <p:spPr>
          <a:xfrm>
            <a:off x="11426825" y="0"/>
            <a:ext cx="765175" cy="6858000"/>
          </a:xfrm>
          <a:prstGeom prst="flowChartOnlineStorage">
            <a:avLst/>
          </a:prstGeom>
          <a:solidFill>
            <a:srgbClr val="7030A0">
              <a:alpha val="58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نسق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نسق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نسق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5444</Words>
  <Application>WPS Presentation</Application>
  <PresentationFormat>ملء الشاشة</PresentationFormat>
  <Paragraphs>223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SimSun</vt:lpstr>
      <vt:lpstr>Wingdings</vt:lpstr>
      <vt:lpstr>Andalus</vt:lpstr>
      <vt:lpstr>ArialMT</vt:lpstr>
      <vt:lpstr>Segoe Print</vt:lpstr>
      <vt:lpstr>Akhbar MT</vt:lpstr>
      <vt:lpstr>Blackadder ITC</vt:lpstr>
      <vt:lpstr>Andalus</vt:lpstr>
      <vt:lpstr>Aldhabi</vt:lpstr>
      <vt:lpstr>Times New Roman</vt:lpstr>
      <vt:lpstr>Calibri</vt:lpstr>
      <vt:lpstr>Microsoft YaHei</vt:lpstr>
      <vt:lpstr>Tahoma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Functional Requirements </vt:lpstr>
      <vt:lpstr>Hierarchical Task Analysis (HTA)</vt:lpstr>
      <vt:lpstr>Usability</vt:lpstr>
      <vt:lpstr>.</vt:lpstr>
      <vt:lpstr>Scenario 2-</vt:lpstr>
      <vt:lpstr>Sketch </vt:lpstr>
      <vt:lpstr>Wireframe</vt:lpstr>
      <vt:lpstr>Mockup</vt:lpstr>
      <vt:lpstr>wecare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bst</dc:creator>
  <cp:lastModifiedBy>pc</cp:lastModifiedBy>
  <cp:revision>109</cp:revision>
  <dcterms:created xsi:type="dcterms:W3CDTF">2023-12-01T11:51:00Z</dcterms:created>
  <dcterms:modified xsi:type="dcterms:W3CDTF">2024-01-28T19:04:28Z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6175FAEDE86145FD82518D440D68D3CC_12</vt:lpwstr>
  </property>
  <property fmtid="{D5CDD505-2E9C-101B-9397-08002B2CF9AE}" pid="3" name="KSOProductBuildVer">
    <vt:lpwstr>1033-12.2.0.13431</vt:lpwstr>
  </property>
</Properties>
</file>